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733" r:id="rId2"/>
    <p:sldMasterId id="2147483714" r:id="rId3"/>
  </p:sldMasterIdLst>
  <p:notesMasterIdLst>
    <p:notesMasterId r:id="rId20"/>
  </p:notesMasterIdLst>
  <p:sldIdLst>
    <p:sldId id="277" r:id="rId4"/>
    <p:sldId id="298" r:id="rId5"/>
    <p:sldId id="312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25" r:id="rId14"/>
    <p:sldId id="326" r:id="rId15"/>
    <p:sldId id="306" r:id="rId16"/>
    <p:sldId id="308" r:id="rId17"/>
    <p:sldId id="309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CE3303-AECF-486E-8E58-CBF0EF654F2A}" v="1" dt="2023-10-25T01:25:51.616"/>
    <p1510:client id="{8FC730B8-CD2F-A812-4B6F-CC05E85BA984}" v="2" dt="2023-10-25T01:14:46.1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75771" autoAdjust="0"/>
  </p:normalViewPr>
  <p:slideViewPr>
    <p:cSldViewPr snapToGrid="0">
      <p:cViewPr varScale="1">
        <p:scale>
          <a:sx n="85" d="100"/>
          <a:sy n="85" d="100"/>
        </p:scale>
        <p:origin x="750" y="8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rina Grossman" userId="43e36899-308b-4929-acef-e5d4fc3e8640" providerId="ADAL" clId="{8ECE3303-AECF-486E-8E58-CBF0EF654F2A}"/>
    <pc:docChg chg="modSld">
      <pc:chgData name="Irina Grossman" userId="43e36899-308b-4929-acef-e5d4fc3e8640" providerId="ADAL" clId="{8ECE3303-AECF-486E-8E58-CBF0EF654F2A}" dt="2023-10-25T03:35:26.539" v="14" actId="6549"/>
      <pc:docMkLst>
        <pc:docMk/>
      </pc:docMkLst>
      <pc:sldChg chg="modNotesTx">
        <pc:chgData name="Irina Grossman" userId="43e36899-308b-4929-acef-e5d4fc3e8640" providerId="ADAL" clId="{8ECE3303-AECF-486E-8E58-CBF0EF654F2A}" dt="2023-10-25T03:35:26.539" v="14" actId="6549"/>
        <pc:sldMkLst>
          <pc:docMk/>
          <pc:sldMk cId="547447302" sldId="271"/>
        </pc:sldMkLst>
      </pc:sldChg>
      <pc:sldChg chg="addSp modSp">
        <pc:chgData name="Irina Grossman" userId="43e36899-308b-4929-acef-e5d4fc3e8640" providerId="ADAL" clId="{8ECE3303-AECF-486E-8E58-CBF0EF654F2A}" dt="2023-10-25T01:25:51.616" v="0"/>
        <pc:sldMkLst>
          <pc:docMk/>
          <pc:sldMk cId="711104164" sldId="277"/>
        </pc:sldMkLst>
        <pc:spChg chg="add mod">
          <ac:chgData name="Irina Grossman" userId="43e36899-308b-4929-acef-e5d4fc3e8640" providerId="ADAL" clId="{8ECE3303-AECF-486E-8E58-CBF0EF654F2A}" dt="2023-10-25T01:25:51.616" v="0"/>
          <ac:spMkLst>
            <pc:docMk/>
            <pc:sldMk cId="711104164" sldId="277"/>
            <ac:spMk id="2" creationId="{5D320EE3-4F19-3739-85EC-0F709B96A7A2}"/>
          </ac:spMkLst>
        </pc:spChg>
      </pc:sldChg>
      <pc:sldChg chg="modNotesTx">
        <pc:chgData name="Irina Grossman" userId="43e36899-308b-4929-acef-e5d4fc3e8640" providerId="ADAL" clId="{8ECE3303-AECF-486E-8E58-CBF0EF654F2A}" dt="2023-10-25T03:34:36.314" v="1" actId="6549"/>
        <pc:sldMkLst>
          <pc:docMk/>
          <pc:sldMk cId="2981058920" sldId="298"/>
        </pc:sldMkLst>
      </pc:sldChg>
      <pc:sldChg chg="modNotesTx">
        <pc:chgData name="Irina Grossman" userId="43e36899-308b-4929-acef-e5d4fc3e8640" providerId="ADAL" clId="{8ECE3303-AECF-486E-8E58-CBF0EF654F2A}" dt="2023-10-25T03:34:44.815" v="2" actId="6549"/>
        <pc:sldMkLst>
          <pc:docMk/>
          <pc:sldMk cId="3063776520" sldId="299"/>
        </pc:sldMkLst>
      </pc:sldChg>
      <pc:sldChg chg="modNotesTx">
        <pc:chgData name="Irina Grossman" userId="43e36899-308b-4929-acef-e5d4fc3e8640" providerId="ADAL" clId="{8ECE3303-AECF-486E-8E58-CBF0EF654F2A}" dt="2023-10-25T03:34:48.607" v="3" actId="6549"/>
        <pc:sldMkLst>
          <pc:docMk/>
          <pc:sldMk cId="2166222007" sldId="300"/>
        </pc:sldMkLst>
      </pc:sldChg>
      <pc:sldChg chg="modNotesTx">
        <pc:chgData name="Irina Grossman" userId="43e36899-308b-4929-acef-e5d4fc3e8640" providerId="ADAL" clId="{8ECE3303-AECF-486E-8E58-CBF0EF654F2A}" dt="2023-10-25T03:34:51.898" v="4" actId="6549"/>
        <pc:sldMkLst>
          <pc:docMk/>
          <pc:sldMk cId="3053684701" sldId="301"/>
        </pc:sldMkLst>
      </pc:sldChg>
      <pc:sldChg chg="modNotesTx">
        <pc:chgData name="Irina Grossman" userId="43e36899-308b-4929-acef-e5d4fc3e8640" providerId="ADAL" clId="{8ECE3303-AECF-486E-8E58-CBF0EF654F2A}" dt="2023-10-25T03:34:54.997" v="5" actId="6549"/>
        <pc:sldMkLst>
          <pc:docMk/>
          <pc:sldMk cId="1111559839" sldId="302"/>
        </pc:sldMkLst>
      </pc:sldChg>
      <pc:sldChg chg="modNotesTx">
        <pc:chgData name="Irina Grossman" userId="43e36899-308b-4929-acef-e5d4fc3e8640" providerId="ADAL" clId="{8ECE3303-AECF-486E-8E58-CBF0EF654F2A}" dt="2023-10-25T03:34:59.956" v="6" actId="6549"/>
        <pc:sldMkLst>
          <pc:docMk/>
          <pc:sldMk cId="700201772" sldId="303"/>
        </pc:sldMkLst>
      </pc:sldChg>
      <pc:sldChg chg="modNotesTx">
        <pc:chgData name="Irina Grossman" userId="43e36899-308b-4929-acef-e5d4fc3e8640" providerId="ADAL" clId="{8ECE3303-AECF-486E-8E58-CBF0EF654F2A}" dt="2023-10-25T03:35:03.020" v="7" actId="6549"/>
        <pc:sldMkLst>
          <pc:docMk/>
          <pc:sldMk cId="3701809784" sldId="304"/>
        </pc:sldMkLst>
      </pc:sldChg>
      <pc:sldChg chg="modNotesTx">
        <pc:chgData name="Irina Grossman" userId="43e36899-308b-4929-acef-e5d4fc3e8640" providerId="ADAL" clId="{8ECE3303-AECF-486E-8E58-CBF0EF654F2A}" dt="2023-10-25T03:35:05.675" v="8" actId="6549"/>
        <pc:sldMkLst>
          <pc:docMk/>
          <pc:sldMk cId="1413221361" sldId="305"/>
        </pc:sldMkLst>
      </pc:sldChg>
      <pc:sldChg chg="modNotesTx">
        <pc:chgData name="Irina Grossman" userId="43e36899-308b-4929-acef-e5d4fc3e8640" providerId="ADAL" clId="{8ECE3303-AECF-486E-8E58-CBF0EF654F2A}" dt="2023-10-25T03:35:16.621" v="11" actId="6549"/>
        <pc:sldMkLst>
          <pc:docMk/>
          <pc:sldMk cId="983693358" sldId="306"/>
        </pc:sldMkLst>
      </pc:sldChg>
      <pc:sldChg chg="modNotesTx">
        <pc:chgData name="Irina Grossman" userId="43e36899-308b-4929-acef-e5d4fc3e8640" providerId="ADAL" clId="{8ECE3303-AECF-486E-8E58-CBF0EF654F2A}" dt="2023-10-25T03:35:19.889" v="12" actId="6549"/>
        <pc:sldMkLst>
          <pc:docMk/>
          <pc:sldMk cId="1310933571" sldId="308"/>
        </pc:sldMkLst>
      </pc:sldChg>
      <pc:sldChg chg="modNotesTx">
        <pc:chgData name="Irina Grossman" userId="43e36899-308b-4929-acef-e5d4fc3e8640" providerId="ADAL" clId="{8ECE3303-AECF-486E-8E58-CBF0EF654F2A}" dt="2023-10-25T03:35:23.509" v="13" actId="6549"/>
        <pc:sldMkLst>
          <pc:docMk/>
          <pc:sldMk cId="1737348412" sldId="309"/>
        </pc:sldMkLst>
      </pc:sldChg>
      <pc:sldChg chg="modNotesTx">
        <pc:chgData name="Irina Grossman" userId="43e36899-308b-4929-acef-e5d4fc3e8640" providerId="ADAL" clId="{8ECE3303-AECF-486E-8E58-CBF0EF654F2A}" dt="2023-10-25T03:35:09.842" v="9" actId="6549"/>
        <pc:sldMkLst>
          <pc:docMk/>
          <pc:sldMk cId="561352654" sldId="325"/>
        </pc:sldMkLst>
      </pc:sldChg>
      <pc:sldChg chg="modNotesTx">
        <pc:chgData name="Irina Grossman" userId="43e36899-308b-4929-acef-e5d4fc3e8640" providerId="ADAL" clId="{8ECE3303-AECF-486E-8E58-CBF0EF654F2A}" dt="2023-10-25T03:35:12.773" v="10" actId="6549"/>
        <pc:sldMkLst>
          <pc:docMk/>
          <pc:sldMk cId="167719406" sldId="326"/>
        </pc:sldMkLst>
      </pc:sldChg>
    </pc:docChg>
  </pc:docChgLst>
  <pc:docChgLst>
    <pc:chgData name="Irina Grossman" userId="S::irina.grossman@unimelb.edu.au::43e36899-308b-4929-acef-e5d4fc3e8640" providerId="AD" clId="Web-{8FC730B8-CD2F-A812-4B6F-CC05E85BA984}"/>
    <pc:docChg chg="modSld">
      <pc:chgData name="Irina Grossman" userId="S::irina.grossman@unimelb.edu.au::43e36899-308b-4929-acef-e5d4fc3e8640" providerId="AD" clId="Web-{8FC730B8-CD2F-A812-4B6F-CC05E85BA984}" dt="2023-10-25T01:14:46.105" v="1"/>
      <pc:docMkLst>
        <pc:docMk/>
      </pc:docMkLst>
      <pc:sldChg chg="addSp delSp">
        <pc:chgData name="Irina Grossman" userId="S::irina.grossman@unimelb.edu.au::43e36899-308b-4929-acef-e5d4fc3e8640" providerId="AD" clId="Web-{8FC730B8-CD2F-A812-4B6F-CC05E85BA984}" dt="2023-10-25T01:14:46.105" v="1"/>
        <pc:sldMkLst>
          <pc:docMk/>
          <pc:sldMk cId="547447302" sldId="271"/>
        </pc:sldMkLst>
        <pc:spChg chg="add del">
          <ac:chgData name="Irina Grossman" userId="S::irina.grossman@unimelb.edu.au::43e36899-308b-4929-acef-e5d4fc3e8640" providerId="AD" clId="Web-{8FC730B8-CD2F-A812-4B6F-CC05E85BA984}" dt="2023-10-25T01:14:46.105" v="1"/>
          <ac:spMkLst>
            <pc:docMk/>
            <pc:sldMk cId="547447302" sldId="271"/>
            <ac:spMk id="4" creationId="{BD2D066C-839F-4CEC-B761-5FC3C8E7D0FB}"/>
          </ac:spMkLst>
        </pc:spChg>
      </pc:sldChg>
    </pc:docChg>
  </pc:docChgLst>
</pc:chgInfo>
</file>

<file path=ppt/media/image1.png>
</file>

<file path=ppt/media/image12.png>
</file>

<file path=ppt/media/image13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25/10/2023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79184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72152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65806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04337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1836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2218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2722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6314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6979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A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1848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86916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4116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4405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5105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325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22" name="Subtitle 21">
            <a:extLst>
              <a:ext uri="{FF2B5EF4-FFF2-40B4-BE49-F238E27FC236}">
                <a16:creationId xmlns:a16="http://schemas.microsoft.com/office/drawing/2014/main" id="{8342C053-5A99-403F-B0F2-E86B39C4B7D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4580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>
            <a:extLst>
              <a:ext uri="{FF2B5EF4-FFF2-40B4-BE49-F238E27FC236}">
                <a16:creationId xmlns:a16="http://schemas.microsoft.com/office/drawing/2014/main" id="{7FEBB377-447E-4F52-87D8-8001155A75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73BB30E9-8493-45E3-BD7E-FD5DCB0129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BCF2E7B2-D01F-4846-9FFF-96A7F01CE4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>
              <a:extLst>
                <a:ext uri="{FF2B5EF4-FFF2-40B4-BE49-F238E27FC236}">
                  <a16:creationId xmlns:a16="http://schemas.microsoft.com/office/drawing/2014/main" id="{7687D4E3-DA82-4B62-B19A-86F31731977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Rectangle 5">
              <a:extLst>
                <a:ext uri="{FF2B5EF4-FFF2-40B4-BE49-F238E27FC236}">
                  <a16:creationId xmlns:a16="http://schemas.microsoft.com/office/drawing/2014/main" id="{B5576FAF-F3E1-4CC5-B88B-0198F21051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F87E52B1-38C9-4E33-AAF3-BF06500A3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836EB3B1-3E19-4A0A-A9DE-B85EC78B0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A541583E-90FA-4A04-9BB4-DF54DE674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AF1BCBE3-95B4-473B-B2BB-88B2A4D46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570EB87D-7139-4FCE-8AD0-F04539A83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BCD13869-C734-4744-9966-1E45BC7E7B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FA510161-0890-48DC-A1C7-4BC9C39F89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3">
              <a:extLst>
                <a:ext uri="{FF2B5EF4-FFF2-40B4-BE49-F238E27FC236}">
                  <a16:creationId xmlns:a16="http://schemas.microsoft.com/office/drawing/2014/main" id="{A94FCB9B-2163-47FE-A471-2F08FDD899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14">
              <a:extLst>
                <a:ext uri="{FF2B5EF4-FFF2-40B4-BE49-F238E27FC236}">
                  <a16:creationId xmlns:a16="http://schemas.microsoft.com/office/drawing/2014/main" id="{D43D310D-82EB-45FB-9575-7A05EC97B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5">
              <a:extLst>
                <a:ext uri="{FF2B5EF4-FFF2-40B4-BE49-F238E27FC236}">
                  <a16:creationId xmlns:a16="http://schemas.microsoft.com/office/drawing/2014/main" id="{C27E9B67-E811-420C-B457-B01D5DA938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202E0DEF-5320-414A-9D09-9F04D307F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CDE55A6-B058-43BF-82AD-E2CF701CE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E76D96D4-DB64-4D87-93A0-8CF7BF7C42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09C9CCA1-C999-4358-BCFB-93A526B93A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091B2AA6-BAFC-4C63-B6E5-E567B07814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F5352-9E79-422D-A715-9F8798C83E9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94E48EF3-5490-4793-84A1-99F9541C9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FF2C4395-852E-4B55-9169-B80758CCD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4A470D8C-6B28-4432-B2DC-BB7F4AAD0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51494A52-CCA4-4E8F-B96C-7191A78BEA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F9581B5B-4CC9-40EF-B351-1E0844E779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B36CE5E6-82DB-4EC4-B8F2-00441C7F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CB0DDE8-E457-4049-A1B5-9DC1A38E54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F582F19F-50DB-4CD0-9261-9F3D4369DE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3238F99-8877-414A-B15E-AC6904170A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4BB808B9-70D1-4973-9B42-7047A609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F9C9A6F1-DCA9-40C4-A241-EAD329309E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0AEF41F-FC56-4890-9142-E6A51D258B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6145C89F-8512-4401-B52C-D9558C1D01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ED9CFB26-B8E6-48B1-A29F-24EB666228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6E85637-D434-4429-B291-1ECF3AEA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30C150FF-3376-469B-9681-2D2C44986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434EB90B-7746-4C60-9E11-00C8E6B4B1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7426CC65-8A41-4481-9E5D-C5331B6EE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97E7B34D-0DDF-4DE2-99C4-6BC45D794E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6FC8D70A-8526-4C79-92C2-97301B914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39BE5684-35BB-46F4-9C5C-EAF067BC62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5089B3F9-64DE-4CB8-BF0E-34B007F8C7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4FECBD9-B54C-4D5A-A9AA-E7619DF761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0ADCA952-0EDE-409C-B4D0-54FF479FC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119A132-F0A3-4452-851C-D950D84D53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BEC3E088-80FD-4804-92A1-2E76BA051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EA438C2B-5159-428A-AB6D-0446066C3F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65B120BA-B006-4B6A-8DA5-F28EA6CDD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AB954FAD-8B27-4E4D-A4ED-D5FB03A7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D653A1E5-8205-431C-8097-803798E04C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54533794-0E7B-4B02-8F24-BDC83126EE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D4D327AA-0BF7-4AB8-91E9-11F76213D3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8AB14D4-E7E1-4D1E-8B5C-B1A1653B9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9424AD2E-65D9-4F30-9676-D28A85EE68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F382EF80-0B77-4D44-B4FF-8B6BE2567C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92C5A2A8-B427-43AB-B91C-75984A933E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E9704698-3565-478A-9D58-D0A9430F2C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E5B6714A-DEAD-4521-A9A6-9E2A55F92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EC562B80-8A9A-4CB6-84CD-035DC0A57C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F6A42320-400F-45BF-9470-203CFA636A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35">
            <a:extLst>
              <a:ext uri="{FF2B5EF4-FFF2-40B4-BE49-F238E27FC236}">
                <a16:creationId xmlns:a16="http://schemas.microsoft.com/office/drawing/2014/main" id="{481E019A-1F81-4852-8272-EA711EFF70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913573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03DFE5C-9D27-413D-8A78-400F1804388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862107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FAC858D-C943-4AF2-ADB4-A578F396684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73D3F0-5814-4D17-B429-BC41662F4189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0485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6974CE-5775-4767-8B2D-E006DC5555F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7E5B4-99B2-4696-8ED1-B7AB1747A2A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36EA4-84ED-4506-A242-5F0C906222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72EC5-4F70-48F3-89D4-91D2D67BE51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0718A-D70B-4A4B-A26A-0BF5E34D006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2A85445C-DF4B-4BAF-BA3E-2C7E13C6966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BB8C37-F6A7-408B-AED7-05A293BD9B5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7EB9A-C91F-4B28-8363-238C69D8FF4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E0A0B3FD-4538-4369-83B6-70C4DFCECF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B2A43BD1-0F4A-4FE6-96C0-15FBFE85BD1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95DF14-2515-429C-B3CC-7063B560D420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23CC6-05EA-4B5E-8619-45B5D426CFF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52462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>
            <a:extLst>
              <a:ext uri="{FF2B5EF4-FFF2-40B4-BE49-F238E27FC236}">
                <a16:creationId xmlns:a16="http://schemas.microsoft.com/office/drawing/2014/main" id="{D87FD7A2-8AF9-450B-AA84-809A435321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0240AC5B-4C6A-426A-B2D7-877F8935F4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E5A84B8F-F202-4882-842F-83827F0172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EC37A7B2-975C-4770-92F5-8992CA55725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>
              <a:extLst>
                <a:ext uri="{FF2B5EF4-FFF2-40B4-BE49-F238E27FC236}">
                  <a16:creationId xmlns:a16="http://schemas.microsoft.com/office/drawing/2014/main" id="{54F552E3-D38D-41BC-82E3-60C99794836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569FA1AE-C9C3-462F-A77A-B6BBCF918C9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6DB2EA32-9261-498B-830E-2FBDFA157F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EFF73E3A-06C3-4974-93E2-696040A8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C4DC2C60-02AB-49AD-B3DD-BBCF7166C8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30961497-8835-4080-AFE2-534351DE26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E68F9C23-752D-42BE-A4E5-9B68536C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13FC5098-8507-4098-93FB-F2624FFC6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2">
              <a:extLst>
                <a:ext uri="{FF2B5EF4-FFF2-40B4-BE49-F238E27FC236}">
                  <a16:creationId xmlns:a16="http://schemas.microsoft.com/office/drawing/2014/main" id="{7E5888E8-4F68-4921-8A2B-AEC299F6A1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3">
              <a:extLst>
                <a:ext uri="{FF2B5EF4-FFF2-40B4-BE49-F238E27FC236}">
                  <a16:creationId xmlns:a16="http://schemas.microsoft.com/office/drawing/2014/main" id="{B67C5942-8CB4-499B-AA8B-12470AC8A7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4">
              <a:extLst>
                <a:ext uri="{FF2B5EF4-FFF2-40B4-BE49-F238E27FC236}">
                  <a16:creationId xmlns:a16="http://schemas.microsoft.com/office/drawing/2014/main" id="{7AD189ED-F890-4E02-8D27-6A3CE26489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5">
              <a:extLst>
                <a:ext uri="{FF2B5EF4-FFF2-40B4-BE49-F238E27FC236}">
                  <a16:creationId xmlns:a16="http://schemas.microsoft.com/office/drawing/2014/main" id="{A694629D-32D1-4504-B143-297920522C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6">
              <a:extLst>
                <a:ext uri="{FF2B5EF4-FFF2-40B4-BE49-F238E27FC236}">
                  <a16:creationId xmlns:a16="http://schemas.microsoft.com/office/drawing/2014/main" id="{2412EA18-A215-4DFD-A0A6-2AD409F481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7">
              <a:extLst>
                <a:ext uri="{FF2B5EF4-FFF2-40B4-BE49-F238E27FC236}">
                  <a16:creationId xmlns:a16="http://schemas.microsoft.com/office/drawing/2014/main" id="{C4E0E6D7-A2DC-410B-9822-C2D716A99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8">
              <a:extLst>
                <a:ext uri="{FF2B5EF4-FFF2-40B4-BE49-F238E27FC236}">
                  <a16:creationId xmlns:a16="http://schemas.microsoft.com/office/drawing/2014/main" id="{D7B7983B-BA78-4770-8F07-998CF704F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19">
              <a:extLst>
                <a:ext uri="{FF2B5EF4-FFF2-40B4-BE49-F238E27FC236}">
                  <a16:creationId xmlns:a16="http://schemas.microsoft.com/office/drawing/2014/main" id="{A748B14A-0908-4434-A2E9-F3E4992B20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Freeform 20">
              <a:extLst>
                <a:ext uri="{FF2B5EF4-FFF2-40B4-BE49-F238E27FC236}">
                  <a16:creationId xmlns:a16="http://schemas.microsoft.com/office/drawing/2014/main" id="{9A723747-6853-43C4-AAB4-C1C0C93D99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Rectangle 21">
              <a:extLst>
                <a:ext uri="{FF2B5EF4-FFF2-40B4-BE49-F238E27FC236}">
                  <a16:creationId xmlns:a16="http://schemas.microsoft.com/office/drawing/2014/main" id="{135592F9-D2BB-451E-96FF-092A1EE1A3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2">
              <a:extLst>
                <a:ext uri="{FF2B5EF4-FFF2-40B4-BE49-F238E27FC236}">
                  <a16:creationId xmlns:a16="http://schemas.microsoft.com/office/drawing/2014/main" id="{745670F2-51EA-4EA7-A414-FB609C350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3">
              <a:extLst>
                <a:ext uri="{FF2B5EF4-FFF2-40B4-BE49-F238E27FC236}">
                  <a16:creationId xmlns:a16="http://schemas.microsoft.com/office/drawing/2014/main" id="{99B68E36-21CB-49F9-8DAA-F892BB3F7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4">
              <a:extLst>
                <a:ext uri="{FF2B5EF4-FFF2-40B4-BE49-F238E27FC236}">
                  <a16:creationId xmlns:a16="http://schemas.microsoft.com/office/drawing/2014/main" id="{F07D88E7-14BD-4576-AC88-8D241E6B93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5">
              <a:extLst>
                <a:ext uri="{FF2B5EF4-FFF2-40B4-BE49-F238E27FC236}">
                  <a16:creationId xmlns:a16="http://schemas.microsoft.com/office/drawing/2014/main" id="{BCAAAD9F-0A1F-49A6-A4DE-A5A523C546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6">
              <a:extLst>
                <a:ext uri="{FF2B5EF4-FFF2-40B4-BE49-F238E27FC236}">
                  <a16:creationId xmlns:a16="http://schemas.microsoft.com/office/drawing/2014/main" id="{DA1B6F50-51ED-4149-9C09-11E8008977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7">
              <a:extLst>
                <a:ext uri="{FF2B5EF4-FFF2-40B4-BE49-F238E27FC236}">
                  <a16:creationId xmlns:a16="http://schemas.microsoft.com/office/drawing/2014/main" id="{0AC74EF2-F419-4368-912E-71A0EA81D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8">
              <a:extLst>
                <a:ext uri="{FF2B5EF4-FFF2-40B4-BE49-F238E27FC236}">
                  <a16:creationId xmlns:a16="http://schemas.microsoft.com/office/drawing/2014/main" id="{1C171149-6E4E-4D78-AB93-8E367FDD9F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29">
              <a:extLst>
                <a:ext uri="{FF2B5EF4-FFF2-40B4-BE49-F238E27FC236}">
                  <a16:creationId xmlns:a16="http://schemas.microsoft.com/office/drawing/2014/main" id="{A815DF7B-E424-42AB-A6AB-634DA40688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0">
              <a:extLst>
                <a:ext uri="{FF2B5EF4-FFF2-40B4-BE49-F238E27FC236}">
                  <a16:creationId xmlns:a16="http://schemas.microsoft.com/office/drawing/2014/main" id="{66BD8C37-8BC5-45CD-B87D-5AFE1A70D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1">
              <a:extLst>
                <a:ext uri="{FF2B5EF4-FFF2-40B4-BE49-F238E27FC236}">
                  <a16:creationId xmlns:a16="http://schemas.microsoft.com/office/drawing/2014/main" id="{2CEB33A3-B63A-4808-96DD-C5F24BF9A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2">
              <a:extLst>
                <a:ext uri="{FF2B5EF4-FFF2-40B4-BE49-F238E27FC236}">
                  <a16:creationId xmlns:a16="http://schemas.microsoft.com/office/drawing/2014/main" id="{C313A88E-E4EB-47A3-9504-3CBEC9DA29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4">
              <a:extLst>
                <a:ext uri="{FF2B5EF4-FFF2-40B4-BE49-F238E27FC236}">
                  <a16:creationId xmlns:a16="http://schemas.microsoft.com/office/drawing/2014/main" id="{56F05306-E858-4AD6-9044-0829EB27D9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5">
              <a:extLst>
                <a:ext uri="{FF2B5EF4-FFF2-40B4-BE49-F238E27FC236}">
                  <a16:creationId xmlns:a16="http://schemas.microsoft.com/office/drawing/2014/main" id="{32901447-608B-4121-B7E4-6FCEAEA250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6">
              <a:extLst>
                <a:ext uri="{FF2B5EF4-FFF2-40B4-BE49-F238E27FC236}">
                  <a16:creationId xmlns:a16="http://schemas.microsoft.com/office/drawing/2014/main" id="{39190006-5196-47DB-99AE-94D3B7F04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7">
              <a:extLst>
                <a:ext uri="{FF2B5EF4-FFF2-40B4-BE49-F238E27FC236}">
                  <a16:creationId xmlns:a16="http://schemas.microsoft.com/office/drawing/2014/main" id="{8604054B-C93B-45A8-AB0E-E43486145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8">
              <a:extLst>
                <a:ext uri="{FF2B5EF4-FFF2-40B4-BE49-F238E27FC236}">
                  <a16:creationId xmlns:a16="http://schemas.microsoft.com/office/drawing/2014/main" id="{D0EFF960-9F83-4FFE-BF82-B52577442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39">
              <a:extLst>
                <a:ext uri="{FF2B5EF4-FFF2-40B4-BE49-F238E27FC236}">
                  <a16:creationId xmlns:a16="http://schemas.microsoft.com/office/drawing/2014/main" id="{99D3D888-B3BA-4D97-B256-1108E2C3F2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0">
              <a:extLst>
                <a:ext uri="{FF2B5EF4-FFF2-40B4-BE49-F238E27FC236}">
                  <a16:creationId xmlns:a16="http://schemas.microsoft.com/office/drawing/2014/main" id="{7F59FA3C-1276-422B-80A8-04EF5B7FFB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1">
              <a:extLst>
                <a:ext uri="{FF2B5EF4-FFF2-40B4-BE49-F238E27FC236}">
                  <a16:creationId xmlns:a16="http://schemas.microsoft.com/office/drawing/2014/main" id="{0F1A5475-0A1C-4B1A-97EC-5E3CD8067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2">
              <a:extLst>
                <a:ext uri="{FF2B5EF4-FFF2-40B4-BE49-F238E27FC236}">
                  <a16:creationId xmlns:a16="http://schemas.microsoft.com/office/drawing/2014/main" id="{A3DDBAEE-DF7C-4EC8-94DD-05D69B1CDE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3">
              <a:extLst>
                <a:ext uri="{FF2B5EF4-FFF2-40B4-BE49-F238E27FC236}">
                  <a16:creationId xmlns:a16="http://schemas.microsoft.com/office/drawing/2014/main" id="{D5F93DF4-E313-489C-8E2A-B483A92DED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4">
              <a:extLst>
                <a:ext uri="{FF2B5EF4-FFF2-40B4-BE49-F238E27FC236}">
                  <a16:creationId xmlns:a16="http://schemas.microsoft.com/office/drawing/2014/main" id="{4DC15CBD-9941-4E37-A8B4-F231D3B3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5">
              <a:extLst>
                <a:ext uri="{FF2B5EF4-FFF2-40B4-BE49-F238E27FC236}">
                  <a16:creationId xmlns:a16="http://schemas.microsoft.com/office/drawing/2014/main" id="{9ADB481C-21A1-49F8-ACE4-4CD0729D9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6">
              <a:extLst>
                <a:ext uri="{FF2B5EF4-FFF2-40B4-BE49-F238E27FC236}">
                  <a16:creationId xmlns:a16="http://schemas.microsoft.com/office/drawing/2014/main" id="{E4D2031E-0A6F-4C49-9ED4-AB51D06F0F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7">
              <a:extLst>
                <a:ext uri="{FF2B5EF4-FFF2-40B4-BE49-F238E27FC236}">
                  <a16:creationId xmlns:a16="http://schemas.microsoft.com/office/drawing/2014/main" id="{C44C9E42-3F3B-4C13-A2DA-02F22BA28A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8">
              <a:extLst>
                <a:ext uri="{FF2B5EF4-FFF2-40B4-BE49-F238E27FC236}">
                  <a16:creationId xmlns:a16="http://schemas.microsoft.com/office/drawing/2014/main" id="{01353E56-76A6-4F6D-B228-D349DD153D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49">
              <a:extLst>
                <a:ext uri="{FF2B5EF4-FFF2-40B4-BE49-F238E27FC236}">
                  <a16:creationId xmlns:a16="http://schemas.microsoft.com/office/drawing/2014/main" id="{61622A06-0465-4E80-BE10-ABA3B3FE3D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0">
              <a:extLst>
                <a:ext uri="{FF2B5EF4-FFF2-40B4-BE49-F238E27FC236}">
                  <a16:creationId xmlns:a16="http://schemas.microsoft.com/office/drawing/2014/main" id="{87927BE2-A3FC-4F6C-B8B1-028431DC64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1">
              <a:extLst>
                <a:ext uri="{FF2B5EF4-FFF2-40B4-BE49-F238E27FC236}">
                  <a16:creationId xmlns:a16="http://schemas.microsoft.com/office/drawing/2014/main" id="{9AB4F4C4-EA49-4CC5-B240-860DE380C3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2">
              <a:extLst>
                <a:ext uri="{FF2B5EF4-FFF2-40B4-BE49-F238E27FC236}">
                  <a16:creationId xmlns:a16="http://schemas.microsoft.com/office/drawing/2014/main" id="{357BA5D2-76BC-4D95-9315-2DE8D62D5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3">
              <a:extLst>
                <a:ext uri="{FF2B5EF4-FFF2-40B4-BE49-F238E27FC236}">
                  <a16:creationId xmlns:a16="http://schemas.microsoft.com/office/drawing/2014/main" id="{DCED355D-42FD-4686-B0EF-0E3062E1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4">
              <a:extLst>
                <a:ext uri="{FF2B5EF4-FFF2-40B4-BE49-F238E27FC236}">
                  <a16:creationId xmlns:a16="http://schemas.microsoft.com/office/drawing/2014/main" id="{0958AEB7-DBAD-45AC-9AB2-48F0F17659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5">
              <a:extLst>
                <a:ext uri="{FF2B5EF4-FFF2-40B4-BE49-F238E27FC236}">
                  <a16:creationId xmlns:a16="http://schemas.microsoft.com/office/drawing/2014/main" id="{D21079D7-F09E-4BC4-907F-AB73704555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6">
              <a:extLst>
                <a:ext uri="{FF2B5EF4-FFF2-40B4-BE49-F238E27FC236}">
                  <a16:creationId xmlns:a16="http://schemas.microsoft.com/office/drawing/2014/main" id="{A704AF6D-383A-461D-9A8E-803EB90D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7">
              <a:extLst>
                <a:ext uri="{FF2B5EF4-FFF2-40B4-BE49-F238E27FC236}">
                  <a16:creationId xmlns:a16="http://schemas.microsoft.com/office/drawing/2014/main" id="{FC012E4A-28D8-454A-A556-8AC6B0EB0B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8">
              <a:extLst>
                <a:ext uri="{FF2B5EF4-FFF2-40B4-BE49-F238E27FC236}">
                  <a16:creationId xmlns:a16="http://schemas.microsoft.com/office/drawing/2014/main" id="{905E96C3-CEAF-465F-98F7-C346C851D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59">
              <a:extLst>
                <a:ext uri="{FF2B5EF4-FFF2-40B4-BE49-F238E27FC236}">
                  <a16:creationId xmlns:a16="http://schemas.microsoft.com/office/drawing/2014/main" id="{B96BC9E4-E5E9-4941-BC5B-77E75A08F2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0">
              <a:extLst>
                <a:ext uri="{FF2B5EF4-FFF2-40B4-BE49-F238E27FC236}">
                  <a16:creationId xmlns:a16="http://schemas.microsoft.com/office/drawing/2014/main" id="{094DCF66-2169-4747-B305-D494F1D1B5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1">
              <a:extLst>
                <a:ext uri="{FF2B5EF4-FFF2-40B4-BE49-F238E27FC236}">
                  <a16:creationId xmlns:a16="http://schemas.microsoft.com/office/drawing/2014/main" id="{4AEC03C8-5E0C-4AFF-AE73-885A440478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0EA371-30C6-42A1-8D7F-5F691CCF4E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77613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821C742-34A7-4634-ABFF-1A8C76DB814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CFA768B8-D2D1-447E-9F0E-47C681CCC99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784771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E3563E49-DAF7-4206-AAD7-38E789258387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0BA02072-FEDB-429A-A4C0-22D59D09BF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0ABA4448-A18D-4663-B455-EAD951F8620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8876535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176FAE9-F8D7-45AD-AA56-97F65AF5C7CF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B87D9FE-C85C-4214-9157-DD7F3ED28A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15BBA84-73B3-48DF-B6EE-69867E46B6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387319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229705A0-38F7-4A9C-86A4-2F68DE74B02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4D897568-993B-4A02-A134-6722AC6A98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CA8F343C-4D99-4A43-995F-05ACA5C64E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82467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624966D-E4EA-4F50-9BB6-48291DC82572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C435E10-BA07-43CA-946E-F929538E56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8818C800-1FD7-46E3-9513-EDED28C7D4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13176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54BDF27-BFAD-478C-A199-3DB667D3F5E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219F3B99-BA96-428A-8B96-08B07C3957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E6A1775-999F-4891-AEA1-BDBEAF077E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325861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9F2674CC-72EB-4595-86BE-D02CD83455C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>
            <a:extLst>
              <a:ext uri="{FF2B5EF4-FFF2-40B4-BE49-F238E27FC236}">
                <a16:creationId xmlns:a16="http://schemas.microsoft.com/office/drawing/2014/main" id="{C2FB46BE-AAF7-42FF-9037-1C6EE88FE3B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62CC006-DD2A-4ACA-910F-2010703F4F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1621343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6725A7B3-05B9-43EC-BD6A-2951B787802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3AF26A12-2ED5-4400-ADF5-846B94638F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DA5586F-18E7-4601-96CA-50CD2AA81EC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6385034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553431B-6092-48C5-AD7C-F30516D7A38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B4389B36-E541-48E7-A912-C35EE13572D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BA1EDDF-3973-431D-958F-640EC310C4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99571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3" name="Subtitle 72">
            <a:extLst>
              <a:ext uri="{FF2B5EF4-FFF2-40B4-BE49-F238E27FC236}">
                <a16:creationId xmlns:a16="http://schemas.microsoft.com/office/drawing/2014/main" id="{2993D1DC-23D0-40CA-BA80-0CCA239AC6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>
            <a:extLst>
              <a:ext uri="{FF2B5EF4-FFF2-40B4-BE49-F238E27FC236}">
                <a16:creationId xmlns:a16="http://schemas.microsoft.com/office/drawing/2014/main" id="{57544754-61DA-4535-96B6-21D24A6188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08BE5594-C448-4AC9-B08C-E09264A163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443970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6F4D0A5-6CC7-400E-9C3C-0694666F6F8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C8E1928D-065A-4AB1-9DF2-3C1374F8D1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11A1BDE-E875-46F4-AFCD-40A3010281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9607591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4E114E6-BD85-4C72-BAB6-6A2A343DA8D5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3156ADEC-0272-4274-9765-6F13B085BB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13892CA3-1F3C-40B3-9F82-3B2099571F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014751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CFB8DF9-51A8-485E-9F12-E5A3330F489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2DDB1C3D-68C3-412D-8EB3-97570F00136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8C843FD-33AA-4EEC-9FDF-27DC52E9A1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342566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7F53C6-9053-440C-8E3D-971AFB12FFFC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7AF040AB-A5DC-4D6D-B6BA-75BCAFC7AA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51F7505-AB35-46E5-9D36-6EFD604C99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2642194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4420FA1-8DAE-4658-86CF-B5658CDC24E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234B86AF-61C0-4BEF-AED9-AB6E104586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1EC55AF-72F6-4B80-B565-E4736853BB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014275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8A16490-7A25-479D-8887-224357329F5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E5F69457-834C-4B3E-AF4C-CDBC7D6FC8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C135A83-4349-4D19-A851-56FC171B94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798071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EABDE6FE-819A-4678-A6E8-009E38A1A56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FD7259D0-6B32-4DE1-8F13-A21A1C988B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D42A6F0E-E106-4C5B-90DE-D6097D2850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263184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>
            <a:extLst>
              <a:ext uri="{FF2B5EF4-FFF2-40B4-BE49-F238E27FC236}">
                <a16:creationId xmlns:a16="http://schemas.microsoft.com/office/drawing/2014/main" id="{4CE4066F-5CB1-43C1-8385-16A6CA0296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7C590671-A7C1-4FD2-8937-335D342E21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8898085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C88C7B38-255E-4D79-80C8-2A025E1CFA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C7B1783-9A42-4500-B3D5-978D81F020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7175611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B37A7C5F-6C97-4907-9B6E-CAD54B542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9411580-DB87-4A03-8CAA-0596920BA9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7656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>
            <a:extLst>
              <a:ext uri="{FF2B5EF4-FFF2-40B4-BE49-F238E27FC236}">
                <a16:creationId xmlns:a16="http://schemas.microsoft.com/office/drawing/2014/main" id="{440AA25A-4016-4893-8A83-7E439342033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7246302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47EAFC36-6B42-4718-B950-E73D679183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2C5AC15-2F83-4DFF-A7D6-FDC451DF0F7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9204199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9A35FC83-B4F8-4E38-8B51-53931CF7E2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9D845B7-610D-45D7-886B-50A578383B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192081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97A5019C-6BF2-4398-8DAA-FF283C94EA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47F16148-6109-4250-8F2B-85B5C621F0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55453532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77A3F8CD-5F2E-491B-926F-DCC7B4CAEC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495759F-BC16-45E8-9CE1-BF7AC6B52D0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8475225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06AF1983-185F-47DE-98ED-8E65C1C77D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D9D2841-CD85-42CB-9788-F269FA32FE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6121405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25/10/2023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25/10/2023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25/10/2023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25/10/2023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>
            <a:extLst>
              <a:ext uri="{FF2B5EF4-FFF2-40B4-BE49-F238E27FC236}">
                <a16:creationId xmlns:a16="http://schemas.microsoft.com/office/drawing/2014/main" id="{D4618085-6A58-496C-A30D-555A1C153755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8E018D-B91E-4FCF-8E3D-E1119B796B6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74060-CB40-4866-BC46-412241E584C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373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6262-DA14-43FE-B7AA-479C75CB9FF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1FC4A-C989-4916-B28D-469943DEEFD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D5D96E0D-0308-450C-A1B8-18356D2C171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84117D5A-86B7-4AD4-AEA3-09FD38F3CFB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F26E98-E7B3-401C-BBD3-44AED288710C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3FC3F-C9AF-4833-9D51-51399AED917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EBC3B63-F8E6-4CD5-A3CE-0A68BD6D24E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739982C-B3F1-49FA-A015-50C5BA9FD40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1841E0A-6DB9-42D0-BD80-57DE7F80C2E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3F4A80-45A0-4953-8364-5BB35BEE19EA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BD119-1E9F-42C8-BBE3-BA1D5B3AB4DB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1A6C2717-A40C-4B91-A59E-476ABCBFA49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E5CE3F13-4F10-496E-9AF5-EB9AD5EEB8C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4F400719-C365-4225-A532-5F986A18EC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B1DF00D-30B2-490C-B3B2-6E92730487D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ADCC63-20FE-4D59-BB93-369A8D612D40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80D9D-A3A2-4222-913D-0FD981A9D57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352491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25/10/2023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25/10/2023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25/10/2023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25/10/2023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3" r:id="rId3"/>
    <p:sldLayoutId id="214748376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649" r:id="rId10"/>
    <p:sldLayoutId id="2147483656" r:id="rId11"/>
    <p:sldLayoutId id="2147483658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1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35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43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E096F91-AD99-4C52-895F-5F73C9ACDCD8}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25/10/2023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i.org/10.1016/j.compenvurbsys.2022.101806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2FC2E14-24A9-4C48-BA13-A2E74B0AAD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063" y="2487775"/>
            <a:ext cx="5595937" cy="2272930"/>
          </a:xfrm>
        </p:spPr>
        <p:txBody>
          <a:bodyPr/>
          <a:lstStyle/>
          <a:p>
            <a:r>
              <a:rPr lang="en-US" sz="2400" dirty="0"/>
              <a:t>Combination small area population forecasts  </a:t>
            </a:r>
            <a:endParaRPr lang="en-AU" sz="2400" dirty="0"/>
          </a:p>
          <a:p>
            <a:pPr lvl="1"/>
            <a:r>
              <a:rPr lang="en-US" dirty="0"/>
              <a:t>Combining demographic and data science methods</a:t>
            </a:r>
          </a:p>
          <a:p>
            <a:pPr lvl="1"/>
            <a:endParaRPr lang="en-AU" dirty="0"/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5D320EE3-4F19-3739-85EC-0F709B96A7A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0063" y="4760705"/>
            <a:ext cx="5312158" cy="1661865"/>
          </a:xfrm>
        </p:spPr>
        <p:txBody>
          <a:bodyPr>
            <a:noAutofit/>
          </a:bodyPr>
          <a:lstStyle/>
          <a:p>
            <a:r>
              <a:rPr lang="en-US" sz="2200" dirty="0"/>
              <a:t>Irina Grossman</a:t>
            </a:r>
          </a:p>
          <a:p>
            <a:endParaRPr lang="en-US" sz="2200" dirty="0"/>
          </a:p>
          <a:p>
            <a:r>
              <a:rPr lang="en-US" sz="2200" b="0" dirty="0"/>
              <a:t>ARC Discovery Project DP200101480</a:t>
            </a:r>
          </a:p>
        </p:txBody>
      </p:sp>
    </p:spTree>
    <p:extLst>
      <p:ext uri="{BB962C8B-B14F-4D97-AF65-F5344CB8AC3E}">
        <p14:creationId xmlns:p14="http://schemas.microsoft.com/office/powerpoint/2010/main" val="7111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C8BA4B-FF23-F907-B4E7-A84C7701A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3200" b="1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Violin Plots Comparing Relative performance of the model variants</a:t>
            </a:r>
            <a:endParaRPr lang="en-AU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4E8F539-FA72-89D7-6E4F-83F3024D8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15" y="1104551"/>
            <a:ext cx="10282575" cy="5112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4FC4CD37-10FB-C9DA-64ED-873AC7C70C29}"/>
              </a:ext>
            </a:extLst>
          </p:cNvPr>
          <p:cNvSpPr/>
          <p:nvPr/>
        </p:nvSpPr>
        <p:spPr>
          <a:xfrm>
            <a:off x="0" y="6193796"/>
            <a:ext cx="11916229" cy="1464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0000" tIns="90000" rIns="90000" bIns="90000" rtlCol="0" anchor="t" anchorCtr="0"/>
          <a:lstStyle/>
          <a:p>
            <a:pPr marL="69850" marR="67310" indent="222885">
              <a:spcBef>
                <a:spcPts val="5"/>
              </a:spcBef>
            </a:pPr>
            <a:r>
              <a:rPr lang="en-US" sz="1600" i="1" dirty="0">
                <a:effectLst/>
                <a:latin typeface="Times New Roman" panose="02020603050405020304" pitchFamily="18" charset="0"/>
                <a:ea typeface="Georgia" panose="02040502050405020303" pitchFamily="18" charset="0"/>
                <a:cs typeface="Georgia" panose="02040502050405020303" pitchFamily="18" charset="0"/>
              </a:rPr>
              <a:t>Note</a:t>
            </a:r>
            <a:r>
              <a:rPr lang="en-US" sz="1600" dirty="0">
                <a:effectLst/>
                <a:latin typeface="Times New Roman" panose="02020603050405020304" pitchFamily="18" charset="0"/>
                <a:ea typeface="Georgia" panose="02040502050405020303" pitchFamily="18" charset="0"/>
                <a:cs typeface="Georgia" panose="02040502050405020303" pitchFamily="18" charset="0"/>
              </a:rPr>
              <a:t>: The APE Ranks for the model variants and benchmarks for the Australian (a) and New Zealand (b) SA2 dataset. A rank of 1 indicates the top performing method, whilst a rank of 17 indicates the worst performing method. 3 methods are excluded from this poster</a:t>
            </a:r>
            <a:endParaRPr lang="en-AU" sz="1600" dirty="0">
              <a:effectLst/>
              <a:latin typeface="Times New Roman" panose="02020603050405020304" pitchFamily="18" charset="0"/>
              <a:ea typeface="Georgia" panose="02040502050405020303" pitchFamily="18" charset="0"/>
              <a:cs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221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3505-645C-4CDE-B2AC-14D94B42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2400" b="1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4E74B-9C3A-4164-92DA-689993858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610"/>
            <a:ext cx="10515600" cy="5417389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Font typeface="+mj-lt"/>
              <a:buAutoNum type="arabicParenBoth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Including the LGBM model in the ensemble was always helpful</a:t>
            </a:r>
          </a:p>
          <a:p>
            <a:pPr lvl="1">
              <a:lnSpc>
                <a:spcPct val="150000"/>
              </a:lnSpc>
              <a:spcBef>
                <a:spcPts val="50"/>
              </a:spcBef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an evaluation of com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bination methods for both Australia and New Zealand</a:t>
            </a:r>
          </a:p>
          <a:p>
            <a:pPr marL="0" lvl="1" indent="0">
              <a:lnSpc>
                <a:spcPct val="150000"/>
              </a:lnSpc>
              <a:spcBef>
                <a:spcPts val="50"/>
              </a:spcBef>
              <a:buNone/>
            </a:pP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Font typeface="+mj-lt"/>
              <a:buAutoNum type="arabicParenBoth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LGBM model was the top performer for New Zealand but not for Australia </a:t>
            </a:r>
          </a:p>
          <a:p>
            <a:pPr lvl="1">
              <a:lnSpc>
                <a:spcPct val="150000"/>
              </a:lnSpc>
              <a:spcBef>
                <a:spcPts val="50"/>
              </a:spcBef>
            </a:pP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G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reater heterogeneity of the Australian small area dataset </a:t>
            </a:r>
          </a:p>
          <a:p>
            <a:pPr lvl="1">
              <a:lnSpc>
                <a:spcPct val="150000"/>
              </a:lnSpc>
              <a:spcBef>
                <a:spcPts val="50"/>
              </a:spcBef>
            </a:pP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If populations change similarly across areas, then more helpful to learn from other areas when modelling the future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spcBef>
                <a:spcPts val="50"/>
              </a:spcBef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Can be addressed and improved in future research by clustering the time series with similar characteristics in heterogenous datasets and running global models separately for each of the clusters.  </a:t>
            </a:r>
          </a:p>
          <a:p>
            <a:pPr marL="0" lvl="1" indent="0">
              <a:lnSpc>
                <a:spcPct val="150000"/>
              </a:lnSpc>
              <a:spcBef>
                <a:spcPts val="50"/>
              </a:spcBef>
              <a:buNone/>
            </a:pPr>
            <a:endParaRPr lang="en-A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Font typeface="+mj-lt"/>
              <a:buAutoNum type="arabicParenBoth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best combination method varied for the two datasets</a:t>
            </a:r>
          </a:p>
          <a:p>
            <a:pPr lvl="1">
              <a:lnSpc>
                <a:spcPct val="150000"/>
              </a:lnSpc>
              <a:spcBef>
                <a:spcPts val="50"/>
              </a:spcBef>
            </a:pP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S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imple combination methods were the top performers for the Australian dataset </a:t>
            </a:r>
          </a:p>
          <a:p>
            <a:pPr lvl="1">
              <a:lnSpc>
                <a:spcPct val="150000"/>
              </a:lnSpc>
              <a:spcBef>
                <a:spcPts val="50"/>
              </a:spcBef>
            </a:pP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FFORMA and Horizon methods outperformed the simpler combination methods for the New Zealand dataset</a:t>
            </a:r>
            <a:endParaRPr lang="en-A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352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3505-645C-4CDE-B2AC-14D94B42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2400" b="1" dirty="0"/>
              <a:t>Potential applications of state of the art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4E74B-9C3A-4164-92DA-689993858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610"/>
            <a:ext cx="10515600" cy="5417389"/>
          </a:xfrm>
        </p:spPr>
        <p:txBody>
          <a:bodyPr>
            <a:normAutofit/>
          </a:bodyPr>
          <a:lstStyle/>
          <a:p>
            <a:pPr marL="0" lvl="0" indent="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None/>
            </a:pPr>
            <a:r>
              <a:rPr lang="en-A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Methods can be used for:</a:t>
            </a:r>
          </a:p>
          <a:p>
            <a:pPr marL="342900" lvl="0" indent="-34290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Font typeface="+mj-lt"/>
              <a:buAutoNum type="arabicParenBoth"/>
            </a:pPr>
            <a:r>
              <a:rPr lang="en-A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Forecasts of internal migration and housing</a:t>
            </a:r>
          </a:p>
          <a:p>
            <a:pPr marL="342900" lvl="0" indent="-34290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Font typeface="+mj-lt"/>
              <a:buAutoNum type="arabicParenBoth"/>
            </a:pPr>
            <a:r>
              <a:rPr lang="en-A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Hierarchical forecasting to produce consistent multi-level forecasts</a:t>
            </a:r>
          </a:p>
          <a:p>
            <a:pPr marL="342900" lvl="0" indent="-34290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Font typeface="+mj-lt"/>
              <a:buAutoNum type="arabicParenBoth"/>
            </a:pPr>
            <a:endParaRPr lang="en-AU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</a:pPr>
            <a:r>
              <a:rPr lang="en-A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Limitations</a:t>
            </a:r>
          </a:p>
          <a:p>
            <a:pPr marL="342900" lvl="0" indent="-34290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AutoNum type="alphaLcParenBoth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 only tested models over the short-run</a:t>
            </a:r>
          </a:p>
          <a:p>
            <a:pPr marL="342900" lvl="0" indent="-34290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AutoNum type="alphaLcParenBoth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machine learning approaches are often more complex and data-hungry</a:t>
            </a:r>
          </a:p>
          <a:p>
            <a:pPr marL="342900" lvl="0" indent="-34290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AutoNum type="alphaLcParenBoth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Presented methods are good for forecasting but modifications required for scenario analysis</a:t>
            </a:r>
            <a:endParaRPr lang="en-A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lvl="1" indent="0">
              <a:lnSpc>
                <a:spcPct val="150000"/>
              </a:lnSpc>
              <a:spcBef>
                <a:spcPts val="50"/>
              </a:spcBef>
              <a:buNone/>
            </a:pPr>
            <a:endParaRPr lang="en-AU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19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3505-645C-4CDE-B2AC-14D94B42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Conclusions</a:t>
            </a:r>
            <a:endParaRPr lang="en-AU" sz="24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DF3B4E-7657-3420-D16B-BF715ABAEAFA}"/>
              </a:ext>
            </a:extLst>
          </p:cNvPr>
          <p:cNvSpPr/>
          <p:nvPr/>
        </p:nvSpPr>
        <p:spPr>
          <a:xfrm>
            <a:off x="948848" y="1421853"/>
            <a:ext cx="10294303" cy="50410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0000" tIns="90000" rIns="90000" bIns="90000" rtlCol="0" anchor="t" anchorCtr="0"/>
          <a:lstStyle/>
          <a:p>
            <a:r>
              <a:rPr lang="en-US" sz="2000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The main findings of this research work are summarized below:</a:t>
            </a:r>
            <a:endParaRPr lang="en-AU" sz="2000" dirty="0">
              <a:latin typeface="Calibri (body)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The </a:t>
            </a:r>
            <a:r>
              <a:rPr lang="en-US" sz="2000" b="1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LGBM model</a:t>
            </a:r>
            <a:r>
              <a:rPr lang="en-US" sz="2000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 is the best performing forecasting model for the New Zealand dataset.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The FFORMA method is the best combination method for the New Zealand dataset.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The </a:t>
            </a:r>
            <a:r>
              <a:rPr lang="en-US" sz="2000" b="1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simple average-based combination methods</a:t>
            </a:r>
            <a:r>
              <a:rPr lang="en-US" sz="2000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, including the simple mean and the trimmed mean, produce the lowest errors overall for the Australian dataset.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LGBM is likely to perform better for the New Zealand dataset because its small areas population time series are more homogeneous to that of the Australian dataset.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b="1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Combination methods </a:t>
            </a:r>
            <a:r>
              <a:rPr lang="en-US" sz="2000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do not always produce the most accuracy forecast, however they generally </a:t>
            </a:r>
            <a:r>
              <a:rPr lang="en-US" sz="2000" b="1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produce fewer relatively bad forecasts</a:t>
            </a:r>
            <a:r>
              <a:rPr lang="en-US" sz="2000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 than the individual base models.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The </a:t>
            </a:r>
            <a:r>
              <a:rPr lang="en-US" sz="2000" b="1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addition of LGBM to ensemble models</a:t>
            </a:r>
            <a:r>
              <a:rPr lang="en-US" sz="2000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 consistently improves the population forecast accuracy.</a:t>
            </a:r>
          </a:p>
          <a:p>
            <a:endParaRPr lang="en-US" sz="2000" dirty="0">
              <a:effectLst/>
              <a:latin typeface="Calibri (body)"/>
              <a:ea typeface="Georgia" panose="02040502050405020303" pitchFamily="18" charset="0"/>
              <a:cs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693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7AD335E-7A16-D9C9-ED32-BEBBE033A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558" y="961731"/>
            <a:ext cx="10088383" cy="421063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49B3BB4-AA9A-5825-31B6-A4559312F853}"/>
              </a:ext>
            </a:extLst>
          </p:cNvPr>
          <p:cNvSpPr txBox="1"/>
          <p:nvPr/>
        </p:nvSpPr>
        <p:spPr>
          <a:xfrm>
            <a:off x="1337558" y="5526937"/>
            <a:ext cx="83398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dirty="0">
                <a:hlinkClick r:id="rId4"/>
              </a:rPr>
              <a:t>https://doi.org/10.1016/j.compenvurbsys.2022.101806</a:t>
            </a:r>
            <a:r>
              <a:rPr lang="en-AU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10933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3505-645C-4CDE-B2AC-14D94B42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2400" b="1" dirty="0"/>
              <a:t>Contact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4E74B-9C3A-4164-92DA-689993858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610"/>
            <a:ext cx="10515600" cy="5417389"/>
          </a:xfrm>
        </p:spPr>
        <p:txBody>
          <a:bodyPr>
            <a:normAutofit/>
          </a:bodyPr>
          <a:lstStyle/>
          <a:p>
            <a:pPr lvl="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Irina Grossman |  Postdoctoral Research Fellow</a:t>
            </a:r>
          </a:p>
          <a:p>
            <a:pPr lvl="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</a:pP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Demography and Ageing Unit | Melbourne School of Population and Global Health</a:t>
            </a:r>
          </a:p>
          <a:p>
            <a:pPr lvl="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</a:pPr>
            <a:r>
              <a:rPr lang="en-AU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Email: </a:t>
            </a:r>
            <a:r>
              <a:rPr lang="en-AU" sz="18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Irina.Grossman@unimelb.edu.au</a:t>
            </a:r>
            <a:endParaRPr lang="en-AU" sz="18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Font typeface="+mj-lt"/>
              <a:buAutoNum type="arabicParenBoth"/>
            </a:pPr>
            <a:endParaRPr lang="en-A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Bef>
                <a:spcPts val="50"/>
              </a:spcBef>
              <a:spcAft>
                <a:spcPts val="0"/>
              </a:spcAft>
              <a:buFont typeface="+mj-lt"/>
              <a:buAutoNum type="arabicParenBoth"/>
            </a:pPr>
            <a:endParaRPr lang="en-A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7348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D2D066C-839F-4CEC-B761-5FC3C8E7D0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1F6B28D-C5AF-481B-9B53-F501015E14C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AU" dirty="0"/>
              <a:t>Identifier first line</a:t>
            </a:r>
          </a:p>
          <a:p>
            <a:pPr lvl="1"/>
            <a:r>
              <a:rPr lang="en-AU" dirty="0"/>
              <a:t>Second line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0D5685-1FCE-449A-8ED4-6A981FB70EDB}"/>
              </a:ext>
            </a:extLst>
          </p:cNvPr>
          <p:cNvSpPr txBox="1"/>
          <p:nvPr/>
        </p:nvSpPr>
        <p:spPr>
          <a:xfrm>
            <a:off x="491017" y="5380672"/>
            <a:ext cx="63747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This research was funded by the Australian Government through the through the Australian Research Council’s Discovery Projects funding scheme (project DP200101480).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47447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3505-645C-4CDE-B2AC-14D94B42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2400" b="1" dirty="0"/>
              <a:t>Background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4A6111-2C34-55C1-409E-1BB33BA69590}"/>
              </a:ext>
            </a:extLst>
          </p:cNvPr>
          <p:cNvSpPr/>
          <p:nvPr/>
        </p:nvSpPr>
        <p:spPr>
          <a:xfrm>
            <a:off x="1005840" y="1682476"/>
            <a:ext cx="10018810" cy="40131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tIns="90000" rIns="90000" bIns="90000" rtlCol="0" anchor="t" anchorCtr="0"/>
          <a:lstStyle/>
          <a:p>
            <a:r>
              <a:rPr lang="en-AU" sz="2000" dirty="0">
                <a:latin typeface="Calibri (body)"/>
              </a:rPr>
              <a:t>Small area forecasts are projections of future populations of local areas. Governments and businesses to support </a:t>
            </a:r>
            <a:r>
              <a:rPr lang="en-AU" sz="2000" b="1" dirty="0">
                <a:latin typeface="Calibri (body)"/>
              </a:rPr>
              <a:t>critical decision making </a:t>
            </a:r>
            <a:r>
              <a:rPr lang="en-AU" sz="2000" dirty="0">
                <a:latin typeface="Calibri (body)"/>
              </a:rPr>
              <a:t>related to:</a:t>
            </a:r>
          </a:p>
          <a:p>
            <a:endParaRPr lang="en-AU" sz="2000" dirty="0">
              <a:solidFill>
                <a:srgbClr val="00B0F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 (body)"/>
            </a:endParaRPr>
          </a:p>
          <a:p>
            <a:endParaRPr lang="en-AU" sz="2000" dirty="0">
              <a:solidFill>
                <a:srgbClr val="00B0F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 (body)"/>
            </a:endParaRPr>
          </a:p>
          <a:p>
            <a:r>
              <a:rPr lang="en-AU" sz="2000" dirty="0"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CHILDCARE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● </a:t>
            </a:r>
            <a:r>
              <a:rPr lang="en-AU" sz="2000" dirty="0"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SCHOOLS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● 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HOUSING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● </a:t>
            </a:r>
            <a:r>
              <a:rPr lang="en-AU" sz="20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EMERGENCY SERVICES</a:t>
            </a:r>
            <a:r>
              <a:rPr lang="en-AU" sz="2000" dirty="0"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● </a:t>
            </a:r>
            <a:r>
              <a:rPr lang="en-AU" sz="2000" dirty="0"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WATER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● 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POWER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● </a:t>
            </a:r>
            <a:r>
              <a:rPr lang="en-AU" sz="20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AGED CARE 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● INFRASTRUCTURE ● 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POWER 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●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MARKET ANALYSIS ● </a:t>
            </a:r>
            <a:r>
              <a:rPr lang="en-AU" sz="2000" dirty="0"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TRANSPORT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●</a:t>
            </a:r>
            <a:r>
              <a:rPr lang="en-AU" sz="2000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HOSPITALS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● </a:t>
            </a:r>
            <a:r>
              <a:rPr lang="en-AU" sz="2000" dirty="0">
                <a:solidFill>
                  <a:schemeClr val="accent5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POLICY DEVELOPMENT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● </a:t>
            </a:r>
            <a:r>
              <a:rPr lang="en-AU" sz="2000" dirty="0"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TRANSPORT</a:t>
            </a:r>
            <a:r>
              <a:rPr lang="en-AU" sz="2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 (body)"/>
              </a:rPr>
              <a:t> ● BUDGET PREPARATION</a:t>
            </a:r>
          </a:p>
          <a:p>
            <a:endParaRPr lang="en-AU" sz="20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 (body)"/>
            </a:endParaRPr>
          </a:p>
          <a:p>
            <a:endParaRPr lang="en-AU" sz="2000" b="1" dirty="0">
              <a:latin typeface="Calibri (body)"/>
            </a:endParaRPr>
          </a:p>
          <a:p>
            <a:r>
              <a:rPr lang="en-AU" sz="2000" b="1" dirty="0">
                <a:latin typeface="Calibri (body)"/>
              </a:rPr>
              <a:t>Problem</a:t>
            </a:r>
          </a:p>
          <a:p>
            <a:r>
              <a:rPr lang="en-AU" sz="2000" dirty="0">
                <a:latin typeface="Calibri (body)"/>
              </a:rPr>
              <a:t>Current methods often produce </a:t>
            </a:r>
            <a:r>
              <a:rPr lang="en-AU" sz="2000" b="1" dirty="0">
                <a:latin typeface="Calibri (body)"/>
              </a:rPr>
              <a:t>highly inaccurate forecasts</a:t>
            </a:r>
          </a:p>
          <a:p>
            <a:endParaRPr lang="en-AU" sz="20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 (body)"/>
            </a:endParaRPr>
          </a:p>
          <a:p>
            <a:endParaRPr lang="en-AU" sz="20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981058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CDEA9-6F86-E773-3D64-82EE0910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Case Study: </a:t>
            </a:r>
            <a:r>
              <a:rPr lang="en-AU" sz="3200" b="1" dirty="0"/>
              <a:t>Flawed Forecasts, School Shortages, And Multi-billion-dollar Investments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18AFC-98F8-F2F8-4394-9E5CE4575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000" dirty="0"/>
              <a:t>‘Flawed forecasts’ resulted in a shortage of school places in inner Sydney. The resulting political </a:t>
            </a:r>
            <a:r>
              <a:rPr lang="en-US" sz="2000" dirty="0" err="1"/>
              <a:t>furore</a:t>
            </a:r>
            <a:r>
              <a:rPr lang="en-US" sz="2000" dirty="0"/>
              <a:t> led to the establishment of a dedicated agency - School Infrastructure NSW - and a $6 billion investment into a government school program [1].</a:t>
            </a:r>
          </a:p>
          <a:p>
            <a:pPr algn="just"/>
            <a:endParaRPr lang="en-US" sz="2000" dirty="0"/>
          </a:p>
          <a:p>
            <a:r>
              <a:rPr lang="en-US" sz="1600" dirty="0"/>
              <a:t>[1] ABC News (2017) Public schools bursting at seams as apartment boom puts pressure on catchments. 17 March 2017.</a:t>
            </a:r>
          </a:p>
          <a:p>
            <a:r>
              <a:rPr lang="en-US" sz="1600" dirty="0"/>
              <a:t>https://www.abc.net.au/news/2017-03-17/schools-overcrowded-residential-apartment-construction-boom/8359898</a:t>
            </a:r>
            <a:endParaRPr lang="en-AU" sz="1600" dirty="0"/>
          </a:p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0169F-C72E-D73E-5025-7BA9F9BA0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3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792431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3505-645C-4CDE-B2AC-14D94B42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2400" b="1" dirty="0"/>
              <a:t>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4E74B-9C3A-4164-92DA-689993858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To develop a </a:t>
            </a:r>
            <a:r>
              <a:rPr lang="en-US" b="1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novel framework</a:t>
            </a: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 to combine traditional demographic models and time series forecasting models for small area population forecasting 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dirty="0">
              <a:effectLst/>
              <a:latin typeface="Calibri (body)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dirty="0"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To </a:t>
            </a: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evaluate forecast </a:t>
            </a:r>
            <a:r>
              <a:rPr lang="en-US" b="1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combination techniques</a:t>
            </a: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 used for aggregating population forecasts. 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dirty="0">
              <a:effectLst/>
              <a:latin typeface="Calibri (body)"/>
              <a:ea typeface="Georgia" panose="02040502050405020303" pitchFamily="18" charset="0"/>
              <a:cs typeface="Georgia" panose="02040502050405020303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dirty="0"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To test </a:t>
            </a: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our framework using two </a:t>
            </a:r>
            <a:r>
              <a:rPr lang="en-US" b="1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small area population datasets</a:t>
            </a: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 from </a:t>
            </a:r>
            <a:r>
              <a:rPr lang="en-US" b="1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Australia</a:t>
            </a: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 and </a:t>
            </a:r>
            <a:r>
              <a:rPr lang="en-US" b="1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New Zealand</a:t>
            </a: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.</a:t>
            </a:r>
            <a:endParaRPr lang="en-AU" dirty="0">
              <a:latin typeface="Calibri (body)"/>
            </a:endParaRPr>
          </a:p>
          <a:p>
            <a:pPr marL="342900" marR="82550" lvl="0" indent="-342900">
              <a:lnSpc>
                <a:spcPct val="150000"/>
              </a:lnSpc>
              <a:spcBef>
                <a:spcPts val="1010"/>
              </a:spcBef>
              <a:spcAft>
                <a:spcPts val="0"/>
              </a:spcAft>
              <a:buFont typeface="+mj-lt"/>
              <a:buAutoNum type="arabicParenBoth"/>
            </a:pPr>
            <a:endParaRPr lang="en-A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776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3505-645C-4CDE-B2AC-14D94B423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2400" b="1" dirty="0"/>
              <a:t>Data and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4E74B-9C3A-4164-92DA-689993858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6" y="1415574"/>
            <a:ext cx="11408409" cy="5325585"/>
          </a:xfrm>
        </p:spPr>
        <p:txBody>
          <a:bodyPr>
            <a:noAutofit/>
          </a:bodyPr>
          <a:lstStyle/>
          <a:p>
            <a:pPr marR="82550" algn="just">
              <a:lnSpc>
                <a:spcPct val="100000"/>
              </a:lnSpc>
              <a:spcBef>
                <a:spcPts val="1010"/>
              </a:spcBef>
              <a:buFont typeface="Wingdings" panose="05000000000000000000" pitchFamily="2" charset="2"/>
              <a:buChar char="Ø"/>
            </a:pPr>
            <a:r>
              <a:rPr lang="en-AU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Australian SA2 ERP data (1991 – 2016), base period: 1991 – 2011,  forecast: 2012 – 2016 for 2066 areas.</a:t>
            </a:r>
          </a:p>
          <a:p>
            <a:pPr marR="82550" algn="just">
              <a:lnSpc>
                <a:spcPct val="100000"/>
              </a:lnSpc>
              <a:spcBef>
                <a:spcPts val="1010"/>
              </a:spcBef>
              <a:buFont typeface="Wingdings" panose="05000000000000000000" pitchFamily="2" charset="2"/>
              <a:buChar char="Ø"/>
            </a:pPr>
            <a:r>
              <a:rPr lang="en-AU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New Zealand SA2 ERP data (1996 – 2020), base period: 1996 – 2015, forecast: 2016 – 2020 for 2053 areas.</a:t>
            </a:r>
          </a:p>
          <a:p>
            <a:pPr marL="0" marR="82550" indent="0" algn="just">
              <a:lnSpc>
                <a:spcPct val="100000"/>
              </a:lnSpc>
              <a:spcBef>
                <a:spcPts val="1010"/>
              </a:spcBef>
              <a:buFont typeface="Arial" panose="020B0604020202020204" pitchFamily="34" charset="0"/>
              <a:buNone/>
            </a:pPr>
            <a:endParaRPr lang="en-AU" dirty="0">
              <a:latin typeface="Calibri (body)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82550" indent="0" algn="just">
              <a:lnSpc>
                <a:spcPct val="100000"/>
              </a:lnSpc>
              <a:spcBef>
                <a:spcPts val="1010"/>
              </a:spcBef>
              <a:buFont typeface="Arial" panose="020B0604020202020204" pitchFamily="34" charset="0"/>
              <a:buNone/>
            </a:pPr>
            <a:r>
              <a:rPr lang="en-AU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Performance measured separately for each dataset by the: </a:t>
            </a:r>
          </a:p>
          <a:p>
            <a:pPr marL="0" marR="82550" indent="0" algn="just">
              <a:lnSpc>
                <a:spcPct val="100000"/>
              </a:lnSpc>
              <a:spcBef>
                <a:spcPts val="1010"/>
              </a:spcBef>
              <a:buFont typeface="Arial" panose="020B0604020202020204" pitchFamily="34" charset="0"/>
              <a:buNone/>
            </a:pPr>
            <a:r>
              <a:rPr lang="en-AU" b="1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1" dirty="0" err="1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edian</a:t>
            </a:r>
            <a:r>
              <a:rPr lang="en-US" b="1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 Absolute Percentage Error (</a:t>
            </a:r>
            <a:r>
              <a:rPr lang="en-US" b="1" dirty="0" err="1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MedAPE</a:t>
            </a:r>
            <a:r>
              <a:rPr lang="en-US" b="1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pPr marR="82550" algn="just">
              <a:lnSpc>
                <a:spcPct val="100000"/>
              </a:lnSpc>
              <a:spcBef>
                <a:spcPts val="1010"/>
              </a:spcBef>
              <a:buFont typeface="Wingdings" panose="05000000000000000000" pitchFamily="2" charset="2"/>
              <a:buChar char="Ø"/>
            </a:pPr>
            <a:r>
              <a:rPr lang="en-US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The absolute percentage error (APE) is calculated for each area</a:t>
            </a:r>
          </a:p>
          <a:p>
            <a:pPr marR="82550" algn="just">
              <a:lnSpc>
                <a:spcPct val="100000"/>
              </a:lnSpc>
              <a:spcBef>
                <a:spcPts val="1010"/>
              </a:spcBef>
              <a:buFont typeface="Wingdings" panose="05000000000000000000" pitchFamily="2" charset="2"/>
              <a:buChar char="Ø"/>
            </a:pPr>
            <a:r>
              <a:rPr lang="en-US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The median of the APEs is calculated across areas, separately for Australia and New Zealand</a:t>
            </a:r>
          </a:p>
          <a:p>
            <a:pPr marL="0" marR="82550" indent="0" algn="just">
              <a:lnSpc>
                <a:spcPct val="100000"/>
              </a:lnSpc>
              <a:spcBef>
                <a:spcPts val="1010"/>
              </a:spcBef>
              <a:buFont typeface="Arial" panose="020B0604020202020204" pitchFamily="34" charset="0"/>
              <a:buNone/>
            </a:pPr>
            <a:r>
              <a:rPr lang="en-US" b="1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Absolute Percentage Error Rank (APE Rank):</a:t>
            </a: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 </a:t>
            </a:r>
          </a:p>
          <a:p>
            <a:pPr marR="82550" algn="just">
              <a:lnSpc>
                <a:spcPct val="100000"/>
              </a:lnSpc>
              <a:spcBef>
                <a:spcPts val="1010"/>
              </a:spcBef>
              <a:buFont typeface="Wingdings" panose="05000000000000000000" pitchFamily="2" charset="2"/>
              <a:buChar char="Ø"/>
            </a:pP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Forecasts for each area each are ranked by their absolute percentage error. </a:t>
            </a:r>
          </a:p>
          <a:p>
            <a:pPr marR="82550" algn="just">
              <a:lnSpc>
                <a:spcPct val="100000"/>
              </a:lnSpc>
              <a:spcBef>
                <a:spcPts val="1010"/>
              </a:spcBef>
              <a:buFont typeface="Wingdings" panose="05000000000000000000" pitchFamily="2" charset="2"/>
              <a:buChar char="Ø"/>
            </a:pP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We evaluate 17 forecasts for each area (only a subset is shown here). Thus, the rankings vary from 1 to 17, where a rank of 1 indicates the top performing method. </a:t>
            </a:r>
          </a:p>
          <a:p>
            <a:pPr marR="82550" algn="just">
              <a:lnSpc>
                <a:spcPct val="100000"/>
              </a:lnSpc>
              <a:spcBef>
                <a:spcPts val="1010"/>
              </a:spcBef>
              <a:buFont typeface="Wingdings" panose="05000000000000000000" pitchFamily="2" charset="2"/>
              <a:buChar char="Ø"/>
            </a:pPr>
            <a:r>
              <a:rPr lang="en-US" dirty="0"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A set of </a:t>
            </a:r>
            <a:r>
              <a:rPr lang="en-US" dirty="0">
                <a:effectLst/>
                <a:latin typeface="Calibri (body)"/>
                <a:ea typeface="Georgia" panose="02040502050405020303" pitchFamily="18" charset="0"/>
                <a:cs typeface="Georgia" panose="02040502050405020303" pitchFamily="18" charset="0"/>
              </a:rPr>
              <a:t>rankings is generated for each small area by each method, which we visualize using violin plots</a:t>
            </a:r>
            <a:endParaRPr lang="en-US" dirty="0">
              <a:latin typeface="Calibri (body)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82550" lvl="0">
              <a:lnSpc>
                <a:spcPct val="150000"/>
              </a:lnSpc>
              <a:spcBef>
                <a:spcPts val="1010"/>
              </a:spcBef>
              <a:spcAft>
                <a:spcPts val="0"/>
              </a:spcAft>
            </a:pPr>
            <a:endParaRPr lang="en-AU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222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3E7457-EA05-448E-9150-0EF091F29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2625" y="1"/>
            <a:ext cx="9727718" cy="1171254"/>
          </a:xfrm>
        </p:spPr>
        <p:txBody>
          <a:bodyPr>
            <a:normAutofit/>
          </a:bodyPr>
          <a:lstStyle/>
          <a:p>
            <a:r>
              <a:rPr lang="en-AU" sz="2400" b="1" dirty="0"/>
              <a:t>Individual Methods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0487608-4F03-E1E9-AF2D-5C6BAFA80274}"/>
              </a:ext>
            </a:extLst>
          </p:cNvPr>
          <p:cNvSpPr txBox="1">
            <a:spLocks/>
          </p:cNvSpPr>
          <p:nvPr/>
        </p:nvSpPr>
        <p:spPr>
          <a:xfrm>
            <a:off x="1212160" y="1259747"/>
            <a:ext cx="8521775" cy="53955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1009178" indent="-1009178" algn="l" defTabSz="4036710" rtl="0" eaLnBrk="1" latinLnBrk="0" hangingPunct="1">
              <a:lnSpc>
                <a:spcPct val="90000"/>
              </a:lnSpc>
              <a:spcBef>
                <a:spcPts val="4415"/>
              </a:spcBef>
              <a:buFont typeface="Arial" panose="020B0604020202020204" pitchFamily="34" charset="0"/>
              <a:buChar char="•"/>
              <a:defRPr sz="123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753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588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424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259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10095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930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766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6019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82550" indent="0">
              <a:lnSpc>
                <a:spcPct val="100000"/>
              </a:lnSpc>
              <a:spcBef>
                <a:spcPts val="1010"/>
              </a:spcBef>
              <a:buFont typeface="Arial" panose="020B0604020202020204" pitchFamily="34" charset="0"/>
              <a:buNone/>
            </a:pPr>
            <a:r>
              <a:rPr lang="en-AU" sz="2000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5 Year forecasts of total population were created using </a:t>
            </a:r>
            <a:r>
              <a:rPr lang="en-AU" sz="2000" b="1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6 Individual Models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4B416A00-7932-53BA-3CF3-215FBFEFAA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9339528"/>
              </p:ext>
            </p:extLst>
          </p:nvPr>
        </p:nvGraphicFramePr>
        <p:xfrm>
          <a:off x="349913" y="1651820"/>
          <a:ext cx="11473141" cy="45876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69926">
                  <a:extLst>
                    <a:ext uri="{9D8B030D-6E8A-4147-A177-3AD203B41FA5}">
                      <a16:colId xmlns:a16="http://schemas.microsoft.com/office/drawing/2014/main" val="1796621009"/>
                    </a:ext>
                  </a:extLst>
                </a:gridCol>
                <a:gridCol w="7303215">
                  <a:extLst>
                    <a:ext uri="{9D8B030D-6E8A-4147-A177-3AD203B41FA5}">
                      <a16:colId xmlns:a16="http://schemas.microsoft.com/office/drawing/2014/main" val="3477386698"/>
                    </a:ext>
                  </a:extLst>
                </a:gridCol>
              </a:tblGrid>
              <a:tr h="409352"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AU" sz="20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AU" sz="20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793195"/>
                  </a:ext>
                </a:extLst>
              </a:tr>
              <a:tr h="736835"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>
                          <a:effectLst/>
                        </a:rPr>
                        <a:t>Constant Share of Population (CSP)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Assume a small area’s share of the national population stays constant and project as share of national forecast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325719"/>
                  </a:ext>
                </a:extLst>
              </a:tr>
              <a:tr h="592846"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>
                          <a:effectLst/>
                        </a:rPr>
                        <a:t>Linear/Exponential (LIN/EXP)</a:t>
                      </a:r>
                      <a:endParaRPr lang="en-AU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Linear Model if population growth +</a:t>
                      </a:r>
                      <a:r>
                        <a:rPr lang="en-US" sz="2000" dirty="0" err="1"/>
                        <a:t>ve</a:t>
                      </a:r>
                      <a:r>
                        <a:rPr lang="en-US" sz="2000" dirty="0"/>
                        <a:t>. Exponential method if growth –</a:t>
                      </a:r>
                      <a:r>
                        <a:rPr lang="en-US" sz="2000" dirty="0" err="1"/>
                        <a:t>ve</a:t>
                      </a:r>
                      <a:r>
                        <a:rPr lang="en-US" sz="20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486708"/>
                  </a:ext>
                </a:extLst>
              </a:tr>
              <a:tr h="601537"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/>
                        <a:t>Variable Share of Growth (VSG)</a:t>
                      </a:r>
                      <a:endParaRPr lang="en-AU" sz="2000" dirty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2000" dirty="0"/>
                        <a:t>LIN/EXP forecast is adjusted so that they sum to national growth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7073820"/>
                  </a:ext>
                </a:extLst>
              </a:tr>
              <a:tr h="736835"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/>
                        <a:t>Modified Exponential (MEX)</a:t>
                      </a:r>
                      <a:endParaRPr lang="en-AU" sz="2000" dirty="0"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2000" dirty="0"/>
                        <a:t>Exponential forecast, modified to prevent runaway growth or improbably low forecasts.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8760251"/>
                  </a:ext>
                </a:extLst>
              </a:tr>
              <a:tr h="518042"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/>
                        <a:t>Theta</a:t>
                      </a:r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2000" dirty="0"/>
                        <a:t>A special case of the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</a:rPr>
                        <a:t>simple exponential smoothing with drift method</a:t>
                      </a:r>
                      <a:endParaRPr lang="en-A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783675"/>
                  </a:ext>
                </a:extLst>
              </a:tr>
              <a:tr h="592846"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effectLst/>
                        </a:rPr>
                        <a:t>Light Gradient Boosting Model (LGBM) </a:t>
                      </a:r>
                      <a:endParaRPr lang="en-AU" sz="2000" dirty="0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201835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403671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6055065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8073420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1009177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1211013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14128486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16146841" algn="l" defTabSz="4036710" rtl="0" eaLnBrk="1" latinLnBrk="0" hangingPunct="1">
                        <a:defRPr sz="7946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AU" sz="2000" dirty="0"/>
                        <a:t>A global machine learning model, data from all areas is used to build the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8664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3684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3E7457-EA05-448E-9150-0EF091F29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030" y="-164386"/>
            <a:ext cx="10515600" cy="1325563"/>
          </a:xfrm>
        </p:spPr>
        <p:txBody>
          <a:bodyPr>
            <a:normAutofit/>
          </a:bodyPr>
          <a:lstStyle/>
          <a:p>
            <a:r>
              <a:rPr lang="en-AU" sz="2400" b="1" dirty="0"/>
              <a:t>Ensembles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695BAC9-2E54-4423-A6CA-DCA831EF14F3}"/>
              </a:ext>
            </a:extLst>
          </p:cNvPr>
          <p:cNvSpPr txBox="1">
            <a:spLocks/>
          </p:cNvSpPr>
          <p:nvPr/>
        </p:nvSpPr>
        <p:spPr>
          <a:xfrm>
            <a:off x="768126" y="1375769"/>
            <a:ext cx="8788829" cy="60862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1009178" indent="-1009178" algn="l" defTabSz="4036710" rtl="0" eaLnBrk="1" latinLnBrk="0" hangingPunct="1">
              <a:lnSpc>
                <a:spcPct val="90000"/>
              </a:lnSpc>
              <a:spcBef>
                <a:spcPts val="4415"/>
              </a:spcBef>
              <a:buFont typeface="Arial" panose="020B0604020202020204" pitchFamily="34" charset="0"/>
              <a:buChar char="•"/>
              <a:defRPr sz="123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753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588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424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259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10095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930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766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6019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82550" indent="0">
              <a:lnSpc>
                <a:spcPct val="100000"/>
              </a:lnSpc>
              <a:spcBef>
                <a:spcPts val="1010"/>
              </a:spcBef>
              <a:buFont typeface="Arial" panose="020B0604020202020204" pitchFamily="34" charset="0"/>
              <a:buNone/>
            </a:pPr>
            <a:r>
              <a:rPr lang="en-AU" sz="2000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We created Ensemble Models, using </a:t>
            </a:r>
            <a:r>
              <a:rPr lang="en-AU" sz="2000" b="1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3 distinct model groups</a:t>
            </a:r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1EA884AB-912D-72E2-6B25-F8122C7C17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832785"/>
              </p:ext>
            </p:extLst>
          </p:nvPr>
        </p:nvGraphicFramePr>
        <p:xfrm>
          <a:off x="768126" y="2180969"/>
          <a:ext cx="10499434" cy="172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9619">
                  <a:extLst>
                    <a:ext uri="{9D8B030D-6E8A-4147-A177-3AD203B41FA5}">
                      <a16:colId xmlns:a16="http://schemas.microsoft.com/office/drawing/2014/main" val="1796621009"/>
                    </a:ext>
                  </a:extLst>
                </a:gridCol>
                <a:gridCol w="7599815">
                  <a:extLst>
                    <a:ext uri="{9D8B030D-6E8A-4147-A177-3AD203B41FA5}">
                      <a16:colId xmlns:a16="http://schemas.microsoft.com/office/drawing/2014/main" val="3477386698"/>
                    </a:ext>
                  </a:extLst>
                </a:gridCol>
              </a:tblGrid>
              <a:tr h="430600">
                <a:tc>
                  <a:txBody>
                    <a:bodyPr/>
                    <a:lstStyle/>
                    <a:p>
                      <a:r>
                        <a:rPr lang="en-AU" sz="2000" dirty="0">
                          <a:latin typeface="Calibri (body)"/>
                          <a:cs typeface="Times New Roman" panose="02020603050405020304" pitchFamily="18" charset="0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000" dirty="0">
                          <a:latin typeface="Calibri (body)"/>
                          <a:cs typeface="Times New Roman" panose="02020603050405020304" pitchFamily="18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793195"/>
                  </a:ext>
                </a:extLst>
              </a:tr>
              <a:tr h="4306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>
                          <a:effectLst/>
                          <a:latin typeface="Calibri (body)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000" dirty="0">
                          <a:latin typeface="Calibri (body)"/>
                          <a:cs typeface="Times New Roman" panose="02020603050405020304" pitchFamily="18" charset="0"/>
                        </a:rPr>
                        <a:t>CSP, LIN/EXP, MEX, VSG, THETA, LGBM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325719"/>
                  </a:ext>
                </a:extLst>
              </a:tr>
              <a:tr h="4306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>
                          <a:effectLst/>
                          <a:latin typeface="Calibri (body)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POPEXPERT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>
                          <a:latin typeface="Calibri (body)"/>
                          <a:cs typeface="Times New Roman" panose="02020603050405020304" pitchFamily="18" charset="0"/>
                        </a:rPr>
                        <a:t>CSP, LIN/EXP, MEX, VSG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486708"/>
                  </a:ext>
                </a:extLst>
              </a:tr>
              <a:tr h="4306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>
                          <a:latin typeface="Calibri (body)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POPEXPERT Global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ea typeface="+mn-ea"/>
                          <a:cs typeface="Times New Roman" panose="02020603050405020304" pitchFamily="18" charset="0"/>
                        </a:rPr>
                        <a:t>CSP, LIN/EXP, MEX, VSG, LGBM</a:t>
                      </a:r>
                      <a:endParaRPr lang="en-AU" sz="2000" dirty="0">
                        <a:latin typeface="Calibri (body)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7073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1559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63E7457-EA05-448E-9150-0EF091F29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5031" y="-133564"/>
            <a:ext cx="10515600" cy="1325563"/>
          </a:xfrm>
        </p:spPr>
        <p:txBody>
          <a:bodyPr>
            <a:normAutofit/>
          </a:bodyPr>
          <a:lstStyle/>
          <a:p>
            <a:r>
              <a:rPr lang="en-AU" sz="2400" b="1" dirty="0"/>
              <a:t>Combination Methods</a:t>
            </a: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A386FF09-23AD-7931-89FF-8CF11A9CBD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311184"/>
              </p:ext>
            </p:extLst>
          </p:nvPr>
        </p:nvGraphicFramePr>
        <p:xfrm>
          <a:off x="846283" y="2475738"/>
          <a:ext cx="10499434" cy="3359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0836">
                  <a:extLst>
                    <a:ext uri="{9D8B030D-6E8A-4147-A177-3AD203B41FA5}">
                      <a16:colId xmlns:a16="http://schemas.microsoft.com/office/drawing/2014/main" val="1796621009"/>
                    </a:ext>
                  </a:extLst>
                </a:gridCol>
                <a:gridCol w="7748598">
                  <a:extLst>
                    <a:ext uri="{9D8B030D-6E8A-4147-A177-3AD203B41FA5}">
                      <a16:colId xmlns:a16="http://schemas.microsoft.com/office/drawing/2014/main" val="3477386698"/>
                    </a:ext>
                  </a:extLst>
                </a:gridCol>
              </a:tblGrid>
              <a:tr h="569343">
                <a:tc>
                  <a:txBody>
                    <a:bodyPr/>
                    <a:lstStyle/>
                    <a:p>
                      <a:r>
                        <a:rPr lang="en-AU" sz="2000" dirty="0">
                          <a:latin typeface="Calibri (body)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000" dirty="0">
                          <a:latin typeface="Calibri (body)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793195"/>
                  </a:ext>
                </a:extLst>
              </a:tr>
              <a:tr h="6347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>
                          <a:effectLst/>
                          <a:latin typeface="Calibri (body)"/>
                          <a:ea typeface="Times New Roman" panose="02020603050405020304" pitchFamily="18" charset="0"/>
                        </a:rPr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000" dirty="0">
                          <a:latin typeface="Calibri (body)"/>
                        </a:rPr>
                        <a:t>Simple average of forecasts from all models in the combination forecast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325719"/>
                  </a:ext>
                </a:extLst>
              </a:tr>
              <a:tr h="55215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>
                          <a:effectLst/>
                          <a:latin typeface="Calibri (body)"/>
                          <a:ea typeface="Times New Roman" panose="02020603050405020304" pitchFamily="18" charset="0"/>
                        </a:rPr>
                        <a:t>Trimmed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000" dirty="0">
                          <a:latin typeface="Calibri (body)"/>
                        </a:rPr>
                        <a:t>Average of constituent forecasts after highest and lowest predictions removed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486708"/>
                  </a:ext>
                </a:extLst>
              </a:tr>
              <a:tr h="5730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>
                          <a:latin typeface="Calibri (body)"/>
                          <a:ea typeface="Times New Roman" panose="02020603050405020304" pitchFamily="18" charset="0"/>
                        </a:rPr>
                        <a:t>FFORMA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000" dirty="0">
                          <a:latin typeface="Calibri (body)"/>
                        </a:rPr>
                        <a:t>Machine learning model.  Considers performance of models for data in base period to weight forecasts.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7073820"/>
                  </a:ext>
                </a:extLst>
              </a:tr>
              <a:tr h="7528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000" dirty="0">
                          <a:latin typeface="Calibri (body)"/>
                          <a:ea typeface="Times New Roman" panose="02020603050405020304" pitchFamily="18" charset="0"/>
                        </a:rPr>
                        <a:t>Horizon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000" dirty="0">
                          <a:latin typeface="Calibri (body)"/>
                        </a:rPr>
                        <a:t>Identify top 3 performing methods for forecasts in the base period and use their combinations to forecast future values.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8760251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31C4E-C8A9-B622-8017-A9C76AD0CEE3}"/>
              </a:ext>
            </a:extLst>
          </p:cNvPr>
          <p:cNvSpPr txBox="1">
            <a:spLocks/>
          </p:cNvSpPr>
          <p:nvPr/>
        </p:nvSpPr>
        <p:spPr>
          <a:xfrm>
            <a:off x="846283" y="1855221"/>
            <a:ext cx="13140000" cy="62051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1009178" indent="-1009178" algn="l" defTabSz="4036710" rtl="0" eaLnBrk="1" latinLnBrk="0" hangingPunct="1">
              <a:lnSpc>
                <a:spcPct val="90000"/>
              </a:lnSpc>
              <a:spcBef>
                <a:spcPts val="4415"/>
              </a:spcBef>
              <a:buFont typeface="Arial" panose="020B0604020202020204" pitchFamily="34" charset="0"/>
              <a:buChar char="•"/>
              <a:defRPr sz="123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2753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4588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6424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8259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10095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1930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13766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56019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82550" indent="0">
              <a:lnSpc>
                <a:spcPct val="100000"/>
              </a:lnSpc>
              <a:spcBef>
                <a:spcPts val="1010"/>
              </a:spcBef>
              <a:buFont typeface="Arial" panose="020B0604020202020204" pitchFamily="34" charset="0"/>
              <a:buNone/>
            </a:pPr>
            <a:r>
              <a:rPr lang="en-AU" sz="2000" b="1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4 Combination Methods </a:t>
            </a:r>
            <a:r>
              <a:rPr lang="en-AU" sz="2000" dirty="0">
                <a:latin typeface="Calibri (body)"/>
                <a:ea typeface="Times New Roman" panose="02020603050405020304" pitchFamily="18" charset="0"/>
                <a:cs typeface="Times New Roman" panose="02020603050405020304" pitchFamily="18" charset="0"/>
              </a:rPr>
              <a:t>were investigated</a:t>
            </a:r>
          </a:p>
          <a:p>
            <a:pPr marL="0" marR="82550" indent="0">
              <a:lnSpc>
                <a:spcPct val="100000"/>
              </a:lnSpc>
              <a:spcBef>
                <a:spcPts val="1010"/>
              </a:spcBef>
              <a:buFont typeface="Arial" panose="020B0604020202020204" pitchFamily="34" charset="0"/>
              <a:buNone/>
            </a:pPr>
            <a:endParaRPr lang="en-AU" sz="2000" dirty="0">
              <a:latin typeface="Calibri (body)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201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1F4E7C-7C83-DE8B-160F-5C3991A80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313292" cy="887360"/>
          </a:xfrm>
        </p:spPr>
        <p:txBody>
          <a:bodyPr/>
          <a:lstStyle/>
          <a:p>
            <a:r>
              <a:rPr lang="en-AU" dirty="0"/>
              <a:t>Results: </a:t>
            </a:r>
            <a:r>
              <a:rPr lang="en-US" dirty="0"/>
              <a:t>5 Year </a:t>
            </a:r>
            <a:r>
              <a:rPr lang="en-US" dirty="0" err="1"/>
              <a:t>MedAPEs</a:t>
            </a:r>
            <a:r>
              <a:rPr lang="en-US" dirty="0"/>
              <a:t> for Australian and New Zealand SA2s</a:t>
            </a:r>
            <a:endParaRPr lang="en-AU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65C19AD-BCF0-8BE4-63C6-49CD5CCBA2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608949"/>
              </p:ext>
            </p:extLst>
          </p:nvPr>
        </p:nvGraphicFramePr>
        <p:xfrm>
          <a:off x="1428765" y="1238884"/>
          <a:ext cx="9368287" cy="5600700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3816711">
                  <a:extLst>
                    <a:ext uri="{9D8B030D-6E8A-4147-A177-3AD203B41FA5}">
                      <a16:colId xmlns:a16="http://schemas.microsoft.com/office/drawing/2014/main" val="596546929"/>
                    </a:ext>
                  </a:extLst>
                </a:gridCol>
                <a:gridCol w="2775788">
                  <a:extLst>
                    <a:ext uri="{9D8B030D-6E8A-4147-A177-3AD203B41FA5}">
                      <a16:colId xmlns:a16="http://schemas.microsoft.com/office/drawing/2014/main" val="3042788951"/>
                    </a:ext>
                  </a:extLst>
                </a:gridCol>
                <a:gridCol w="2775788">
                  <a:extLst>
                    <a:ext uri="{9D8B030D-6E8A-4147-A177-3AD203B41FA5}">
                      <a16:colId xmlns:a16="http://schemas.microsoft.com/office/drawing/2014/main" val="2636984514"/>
                    </a:ext>
                  </a:extLst>
                </a:gridCol>
              </a:tblGrid>
              <a:tr h="287806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Ensemble Models</a:t>
                      </a: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r" fontAlgn="ctr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r" fontAlgn="ctr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72109765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2000" u="none" strike="noStrike" dirty="0">
                          <a:effectLst/>
                          <a:latin typeface="Calibri (body)"/>
                        </a:rPr>
                        <a:t>Australia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2000" u="none" strike="noStrike" dirty="0">
                          <a:effectLst/>
                          <a:latin typeface="Calibri (body)"/>
                        </a:rPr>
                        <a:t>New Zealand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3991872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TRIMMED-POPEXPERT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3.294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4.359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57994751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HORIZON-ALL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3.278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>
                          <a:effectLst/>
                          <a:latin typeface="Calibri (body)"/>
                        </a:rPr>
                        <a:t>3.274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83625565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FFORMA-POPEXPERT-GLOBAL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3.609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3.52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56317463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FFORMA-POPEXPERT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4.153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3.653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69638178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FFORMA-ALL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3.592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3.818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22446142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MEAN-POPEXPERT-GLOBAL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3.217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3.696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48166989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MEAN-POPEXPERT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>
                          <a:effectLst/>
                          <a:latin typeface="Calibri (body)"/>
                        </a:rPr>
                        <a:t>3.422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3.937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46300355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MEAN-ALL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  <a:latin typeface="Calibri (body)"/>
                        </a:rPr>
                        <a:t>3.129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3.871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1699387"/>
                  </a:ext>
                </a:extLst>
              </a:tr>
              <a:tr h="28780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AU" sz="2000" b="1" u="none" strike="noStrike" dirty="0">
                          <a:effectLst/>
                          <a:latin typeface="Calibri (body)"/>
                        </a:rPr>
                        <a:t>Individual Models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AU" sz="2400" u="none" strike="noStrike" dirty="0">
                          <a:effectLst/>
                        </a:rPr>
                        <a:t>Base Models</a:t>
                      </a:r>
                      <a:endParaRPr lang="en-AU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3484061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2000" u="none" strike="noStrike" dirty="0">
                          <a:effectLst/>
                          <a:latin typeface="Calibri (body)"/>
                        </a:rPr>
                        <a:t>Australia</a:t>
                      </a:r>
                      <a:endParaRPr lang="en-AU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AU" sz="2000" u="none" strike="noStrike" dirty="0">
                          <a:effectLst/>
                          <a:latin typeface="Calibri (body)"/>
                        </a:rPr>
                        <a:t>New Zealand</a:t>
                      </a:r>
                      <a:endParaRPr lang="en-AU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4946412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LGBM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>
                          <a:effectLst/>
                          <a:latin typeface="Calibri (body)"/>
                        </a:rPr>
                        <a:t>3.842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  <a:latin typeface="Calibri (body)"/>
                        </a:rPr>
                        <a:t>3.092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35474292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THETA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>
                          <a:effectLst/>
                          <a:latin typeface="Calibri (body)"/>
                        </a:rPr>
                        <a:t>3.852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5.498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25258095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VSG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3.401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4.317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50981197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MEX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>
                          <a:effectLst/>
                          <a:latin typeface="Calibri (body)"/>
                        </a:rPr>
                        <a:t>3.319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4.539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74262938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LIN/EXP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>
                          <a:effectLst/>
                          <a:latin typeface="Calibri (body)"/>
                        </a:rPr>
                        <a:t>3.302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4.356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612334509"/>
                  </a:ext>
                </a:extLst>
              </a:tr>
              <a:tr h="28780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CSP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6.183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000" u="none" strike="noStrike" dirty="0">
                          <a:effectLst/>
                          <a:latin typeface="Calibri (body)"/>
                        </a:rPr>
                        <a:t>3.767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21931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1809784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14C51791-37E8-4657-9CE5-D4E99BD32A32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AB136F3B-80A3-4FB0-BF85-2FB1B6DB43A3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826CCCAB-60C9-4959-938C-0BD365A015D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UoM-PowerPoint-template-16x9</Template>
  <TotalTime>2604</TotalTime>
  <Words>1197</Words>
  <Application>Microsoft Office PowerPoint</Application>
  <PresentationFormat>Widescreen</PresentationFormat>
  <Paragraphs>178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(body)</vt:lpstr>
      <vt:lpstr>Georgia</vt:lpstr>
      <vt:lpstr>Times New Roman</vt:lpstr>
      <vt:lpstr>Wingdings</vt:lpstr>
      <vt:lpstr>University of Melbourne</vt:lpstr>
      <vt:lpstr>University of Melbourne Patterns</vt:lpstr>
      <vt:lpstr>University of Melbourne-Layout B</vt:lpstr>
      <vt:lpstr>PowerPoint Presentation</vt:lpstr>
      <vt:lpstr>Background</vt:lpstr>
      <vt:lpstr>Case Study: Flawed Forecasts, School Shortages, And Multi-billion-dollar Investments</vt:lpstr>
      <vt:lpstr>Aims</vt:lpstr>
      <vt:lpstr>Data and Methods</vt:lpstr>
      <vt:lpstr>Individual Methods</vt:lpstr>
      <vt:lpstr>Ensembles</vt:lpstr>
      <vt:lpstr>Combination Methods</vt:lpstr>
      <vt:lpstr>Results: 5 Year MedAPEs for Australian and New Zealand SA2s</vt:lpstr>
      <vt:lpstr>Violin Plots Comparing Relative performance of the model variants</vt:lpstr>
      <vt:lpstr>Discussion</vt:lpstr>
      <vt:lpstr>Potential applications of state of the art methods</vt:lpstr>
      <vt:lpstr>Conclusions</vt:lpstr>
      <vt:lpstr>PowerPoint Presentation</vt:lpstr>
      <vt:lpstr>Contact Details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Irina Grossman</dc:creator>
  <cp:lastModifiedBy>Irina Grossman</cp:lastModifiedBy>
  <cp:revision>22</cp:revision>
  <dcterms:created xsi:type="dcterms:W3CDTF">2021-09-07T06:25:23Z</dcterms:created>
  <dcterms:modified xsi:type="dcterms:W3CDTF">2023-10-25T03:35:36Z</dcterms:modified>
</cp:coreProperties>
</file>

<file path=docProps/thumbnail.jpeg>
</file>